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6" r:id="rId4"/>
    <p:sldId id="263" r:id="rId5"/>
    <p:sldId id="264" r:id="rId6"/>
    <p:sldId id="265" r:id="rId7"/>
    <p:sldId id="257" r:id="rId8"/>
    <p:sldId id="258" r:id="rId9"/>
    <p:sldId id="259" r:id="rId10"/>
    <p:sldId id="267" r:id="rId11"/>
    <p:sldId id="268" r:id="rId12"/>
    <p:sldId id="261" r:id="rId13"/>
    <p:sldId id="26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20"/>
    <p:restoredTop sz="94685"/>
  </p:normalViewPr>
  <p:slideViewPr>
    <p:cSldViewPr snapToGrid="0" snapToObjects="1">
      <p:cViewPr varScale="1">
        <p:scale>
          <a:sx n="117" d="100"/>
          <a:sy n="117" d="100"/>
        </p:scale>
        <p:origin x="160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C04F07-651B-4DB3-BACF-7A9419F5E4CE}"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8F2605EB-B089-48F4-9B65-867691C55230}">
      <dgm:prSet/>
      <dgm:spPr/>
      <dgm:t>
        <a:bodyPr/>
        <a:lstStyle/>
        <a:p>
          <a:r>
            <a:rPr lang="en-US" dirty="0"/>
            <a:t>As a physician-founder, you shift from being a "solo performer" to a "conductor."</a:t>
          </a:r>
        </a:p>
      </dgm:t>
    </dgm:pt>
    <dgm:pt modelId="{E82BB46E-C611-4196-A347-08CB8BD0EB12}" type="parTrans" cxnId="{2873F3BB-C2F1-47B6-9657-FF12BA8CDA91}">
      <dgm:prSet/>
      <dgm:spPr/>
      <dgm:t>
        <a:bodyPr/>
        <a:lstStyle/>
        <a:p>
          <a:endParaRPr lang="en-US"/>
        </a:p>
      </dgm:t>
    </dgm:pt>
    <dgm:pt modelId="{D21FB7C9-BC66-4C7D-AF96-4AFD20529E2A}" type="sibTrans" cxnId="{2873F3BB-C2F1-47B6-9657-FF12BA8CDA91}">
      <dgm:prSet/>
      <dgm:spPr/>
      <dgm:t>
        <a:bodyPr/>
        <a:lstStyle/>
        <a:p>
          <a:endParaRPr lang="en-US"/>
        </a:p>
      </dgm:t>
    </dgm:pt>
    <dgm:pt modelId="{F7ECAC6B-D0E3-4462-8AA2-BAFEA7395066}">
      <dgm:prSet/>
      <dgm:spPr/>
      <dgm:t>
        <a:bodyPr/>
        <a:lstStyle/>
        <a:p>
          <a:r>
            <a:rPr lang="en-US" b="1"/>
            <a:t>Founder-led Culture:</a:t>
          </a:r>
          <a:r>
            <a:rPr lang="en-US"/>
            <a:t> Your identity dictates how staff interact with patients. Create a "Founder's Manifesto" for your team that outlines non-negotiables regarding patient dignity, technology use, and office etiquette.</a:t>
          </a:r>
        </a:p>
      </dgm:t>
    </dgm:pt>
    <dgm:pt modelId="{6BB0743E-5A10-4E58-B95D-EE0868B0C3B8}" type="parTrans" cxnId="{B977B4BA-1C48-401E-A11C-9D647EF9A9F7}">
      <dgm:prSet/>
      <dgm:spPr/>
      <dgm:t>
        <a:bodyPr/>
        <a:lstStyle/>
        <a:p>
          <a:endParaRPr lang="en-US"/>
        </a:p>
      </dgm:t>
    </dgm:pt>
    <dgm:pt modelId="{101E941F-5606-42E7-B34D-BBFD1F2B2E70}" type="sibTrans" cxnId="{B977B4BA-1C48-401E-A11C-9D647EF9A9F7}">
      <dgm:prSet/>
      <dgm:spPr/>
      <dgm:t>
        <a:bodyPr/>
        <a:lstStyle/>
        <a:p>
          <a:endParaRPr lang="en-US"/>
        </a:p>
      </dgm:t>
    </dgm:pt>
    <dgm:pt modelId="{425060DF-2E0E-41F8-8E99-12BDFB3F6937}">
      <dgm:prSet/>
      <dgm:spPr/>
      <dgm:t>
        <a:bodyPr/>
        <a:lstStyle/>
        <a:p>
          <a:r>
            <a:rPr lang="en-US" b="1"/>
            <a:t>Burnout Prevention as Identity:</a:t>
          </a:r>
          <a:r>
            <a:rPr lang="en-US"/>
            <a:t> Position yourself as a "Sustainable Leader." By prioritizing your own wellness and setting boundaries on after-hours charting, you model a practice culture that attracts and retains high-quality staff in a competitive labor market.</a:t>
          </a:r>
        </a:p>
      </dgm:t>
    </dgm:pt>
    <dgm:pt modelId="{1D972BD9-E11D-463B-8084-68DF36F412B7}" type="parTrans" cxnId="{5D53770F-3AFA-4E9A-8B96-55BA128DF6C2}">
      <dgm:prSet/>
      <dgm:spPr/>
      <dgm:t>
        <a:bodyPr/>
        <a:lstStyle/>
        <a:p>
          <a:endParaRPr lang="en-US"/>
        </a:p>
      </dgm:t>
    </dgm:pt>
    <dgm:pt modelId="{5423579B-5E38-42CD-8C8D-7F5DEA5315DE}" type="sibTrans" cxnId="{5D53770F-3AFA-4E9A-8B96-55BA128DF6C2}">
      <dgm:prSet/>
      <dgm:spPr/>
      <dgm:t>
        <a:bodyPr/>
        <a:lstStyle/>
        <a:p>
          <a:endParaRPr lang="en-US"/>
        </a:p>
      </dgm:t>
    </dgm:pt>
    <dgm:pt modelId="{A1410B8F-B8F3-E84B-8B1C-20E09861E7A6}" type="pres">
      <dgm:prSet presAssocID="{09C04F07-651B-4DB3-BACF-7A9419F5E4CE}" presName="outerComposite" presStyleCnt="0">
        <dgm:presLayoutVars>
          <dgm:chMax val="5"/>
          <dgm:dir/>
          <dgm:resizeHandles val="exact"/>
        </dgm:presLayoutVars>
      </dgm:prSet>
      <dgm:spPr/>
    </dgm:pt>
    <dgm:pt modelId="{3F2898DF-E52D-2246-A38B-1DB818F0CE8A}" type="pres">
      <dgm:prSet presAssocID="{09C04F07-651B-4DB3-BACF-7A9419F5E4CE}" presName="dummyMaxCanvas" presStyleCnt="0">
        <dgm:presLayoutVars/>
      </dgm:prSet>
      <dgm:spPr/>
    </dgm:pt>
    <dgm:pt modelId="{68F67A8B-C967-AB4D-8481-7BCD05F469B8}" type="pres">
      <dgm:prSet presAssocID="{09C04F07-651B-4DB3-BACF-7A9419F5E4CE}" presName="ThreeNodes_1" presStyleLbl="node1" presStyleIdx="0" presStyleCnt="3">
        <dgm:presLayoutVars>
          <dgm:bulletEnabled val="1"/>
        </dgm:presLayoutVars>
      </dgm:prSet>
      <dgm:spPr/>
    </dgm:pt>
    <dgm:pt modelId="{BFCF8ACF-2EC7-0148-8364-66CD0369B4C1}" type="pres">
      <dgm:prSet presAssocID="{09C04F07-651B-4DB3-BACF-7A9419F5E4CE}" presName="ThreeNodes_2" presStyleLbl="node1" presStyleIdx="1" presStyleCnt="3">
        <dgm:presLayoutVars>
          <dgm:bulletEnabled val="1"/>
        </dgm:presLayoutVars>
      </dgm:prSet>
      <dgm:spPr/>
    </dgm:pt>
    <dgm:pt modelId="{BEB113E8-FDD7-3F41-929D-A3D63BE71C5C}" type="pres">
      <dgm:prSet presAssocID="{09C04F07-651B-4DB3-BACF-7A9419F5E4CE}" presName="ThreeNodes_3" presStyleLbl="node1" presStyleIdx="2" presStyleCnt="3">
        <dgm:presLayoutVars>
          <dgm:bulletEnabled val="1"/>
        </dgm:presLayoutVars>
      </dgm:prSet>
      <dgm:spPr/>
    </dgm:pt>
    <dgm:pt modelId="{E200BBBC-68A1-9E40-856A-E633C3D937E0}" type="pres">
      <dgm:prSet presAssocID="{09C04F07-651B-4DB3-BACF-7A9419F5E4CE}" presName="ThreeConn_1-2" presStyleLbl="fgAccFollowNode1" presStyleIdx="0" presStyleCnt="2">
        <dgm:presLayoutVars>
          <dgm:bulletEnabled val="1"/>
        </dgm:presLayoutVars>
      </dgm:prSet>
      <dgm:spPr/>
    </dgm:pt>
    <dgm:pt modelId="{235E7126-16CF-5342-90E1-F292C21900E0}" type="pres">
      <dgm:prSet presAssocID="{09C04F07-651B-4DB3-BACF-7A9419F5E4CE}" presName="ThreeConn_2-3" presStyleLbl="fgAccFollowNode1" presStyleIdx="1" presStyleCnt="2">
        <dgm:presLayoutVars>
          <dgm:bulletEnabled val="1"/>
        </dgm:presLayoutVars>
      </dgm:prSet>
      <dgm:spPr/>
    </dgm:pt>
    <dgm:pt modelId="{5A27E1DA-B3A1-AD41-9424-14AE30EB2881}" type="pres">
      <dgm:prSet presAssocID="{09C04F07-651B-4DB3-BACF-7A9419F5E4CE}" presName="ThreeNodes_1_text" presStyleLbl="node1" presStyleIdx="2" presStyleCnt="3">
        <dgm:presLayoutVars>
          <dgm:bulletEnabled val="1"/>
        </dgm:presLayoutVars>
      </dgm:prSet>
      <dgm:spPr/>
    </dgm:pt>
    <dgm:pt modelId="{47F87824-6AB1-DE46-B44C-43943B141C12}" type="pres">
      <dgm:prSet presAssocID="{09C04F07-651B-4DB3-BACF-7A9419F5E4CE}" presName="ThreeNodes_2_text" presStyleLbl="node1" presStyleIdx="2" presStyleCnt="3">
        <dgm:presLayoutVars>
          <dgm:bulletEnabled val="1"/>
        </dgm:presLayoutVars>
      </dgm:prSet>
      <dgm:spPr/>
    </dgm:pt>
    <dgm:pt modelId="{4122B45E-7348-474D-91B5-E96E0A8E6B64}" type="pres">
      <dgm:prSet presAssocID="{09C04F07-651B-4DB3-BACF-7A9419F5E4CE}" presName="ThreeNodes_3_text" presStyleLbl="node1" presStyleIdx="2" presStyleCnt="3">
        <dgm:presLayoutVars>
          <dgm:bulletEnabled val="1"/>
        </dgm:presLayoutVars>
      </dgm:prSet>
      <dgm:spPr/>
    </dgm:pt>
  </dgm:ptLst>
  <dgm:cxnLst>
    <dgm:cxn modelId="{5D53770F-3AFA-4E9A-8B96-55BA128DF6C2}" srcId="{09C04F07-651B-4DB3-BACF-7A9419F5E4CE}" destId="{425060DF-2E0E-41F8-8E99-12BDFB3F6937}" srcOrd="2" destOrd="0" parTransId="{1D972BD9-E11D-463B-8084-68DF36F412B7}" sibTransId="{5423579B-5E38-42CD-8C8D-7F5DEA5315DE}"/>
    <dgm:cxn modelId="{0490CC4F-56A1-E34E-BA73-7EDD1F25CD7C}" type="presOf" srcId="{8F2605EB-B089-48F4-9B65-867691C55230}" destId="{68F67A8B-C967-AB4D-8481-7BCD05F469B8}" srcOrd="0" destOrd="0" presId="urn:microsoft.com/office/officeart/2005/8/layout/vProcess5"/>
    <dgm:cxn modelId="{12189A59-4E82-8447-8847-35BDABB4E325}" type="presOf" srcId="{D21FB7C9-BC66-4C7D-AF96-4AFD20529E2A}" destId="{E200BBBC-68A1-9E40-856A-E633C3D937E0}" srcOrd="0" destOrd="0" presId="urn:microsoft.com/office/officeart/2005/8/layout/vProcess5"/>
    <dgm:cxn modelId="{3F472D5E-E488-4D47-8487-6CE5D08E1A61}" type="presOf" srcId="{425060DF-2E0E-41F8-8E99-12BDFB3F6937}" destId="{4122B45E-7348-474D-91B5-E96E0A8E6B64}" srcOrd="1" destOrd="0" presId="urn:microsoft.com/office/officeart/2005/8/layout/vProcess5"/>
    <dgm:cxn modelId="{AF03357B-0D63-F944-8463-D7D7B31B3A70}" type="presOf" srcId="{101E941F-5606-42E7-B34D-BBFD1F2B2E70}" destId="{235E7126-16CF-5342-90E1-F292C21900E0}" srcOrd="0" destOrd="0" presId="urn:microsoft.com/office/officeart/2005/8/layout/vProcess5"/>
    <dgm:cxn modelId="{D4A07D94-9ECF-1F4A-AE6A-B6A306B7FD3F}" type="presOf" srcId="{09C04F07-651B-4DB3-BACF-7A9419F5E4CE}" destId="{A1410B8F-B8F3-E84B-8B1C-20E09861E7A6}" srcOrd="0" destOrd="0" presId="urn:microsoft.com/office/officeart/2005/8/layout/vProcess5"/>
    <dgm:cxn modelId="{A82B03A3-08E5-2342-93C5-F64B58919D70}" type="presOf" srcId="{425060DF-2E0E-41F8-8E99-12BDFB3F6937}" destId="{BEB113E8-FDD7-3F41-929D-A3D63BE71C5C}" srcOrd="0" destOrd="0" presId="urn:microsoft.com/office/officeart/2005/8/layout/vProcess5"/>
    <dgm:cxn modelId="{09F6D9A5-BCF5-3E4B-BAE1-8914986868AC}" type="presOf" srcId="{8F2605EB-B089-48F4-9B65-867691C55230}" destId="{5A27E1DA-B3A1-AD41-9424-14AE30EB2881}" srcOrd="1" destOrd="0" presId="urn:microsoft.com/office/officeart/2005/8/layout/vProcess5"/>
    <dgm:cxn modelId="{B977B4BA-1C48-401E-A11C-9D647EF9A9F7}" srcId="{09C04F07-651B-4DB3-BACF-7A9419F5E4CE}" destId="{F7ECAC6B-D0E3-4462-8AA2-BAFEA7395066}" srcOrd="1" destOrd="0" parTransId="{6BB0743E-5A10-4E58-B95D-EE0868B0C3B8}" sibTransId="{101E941F-5606-42E7-B34D-BBFD1F2B2E70}"/>
    <dgm:cxn modelId="{2873F3BB-C2F1-47B6-9657-FF12BA8CDA91}" srcId="{09C04F07-651B-4DB3-BACF-7A9419F5E4CE}" destId="{8F2605EB-B089-48F4-9B65-867691C55230}" srcOrd="0" destOrd="0" parTransId="{E82BB46E-C611-4196-A347-08CB8BD0EB12}" sibTransId="{D21FB7C9-BC66-4C7D-AF96-4AFD20529E2A}"/>
    <dgm:cxn modelId="{223478DF-CDAD-2F4E-BC33-7B6F5E28A723}" type="presOf" srcId="{F7ECAC6B-D0E3-4462-8AA2-BAFEA7395066}" destId="{BFCF8ACF-2EC7-0148-8364-66CD0369B4C1}" srcOrd="0" destOrd="0" presId="urn:microsoft.com/office/officeart/2005/8/layout/vProcess5"/>
    <dgm:cxn modelId="{7F679DFA-0D69-B94F-B4AC-47E090457A3B}" type="presOf" srcId="{F7ECAC6B-D0E3-4462-8AA2-BAFEA7395066}" destId="{47F87824-6AB1-DE46-B44C-43943B141C12}" srcOrd="1" destOrd="0" presId="urn:microsoft.com/office/officeart/2005/8/layout/vProcess5"/>
    <dgm:cxn modelId="{3FDD69CE-ADF0-874F-B476-45D436954DDB}" type="presParOf" srcId="{A1410B8F-B8F3-E84B-8B1C-20E09861E7A6}" destId="{3F2898DF-E52D-2246-A38B-1DB818F0CE8A}" srcOrd="0" destOrd="0" presId="urn:microsoft.com/office/officeart/2005/8/layout/vProcess5"/>
    <dgm:cxn modelId="{537C6E77-5AF1-8147-93D1-2A41C3F292D5}" type="presParOf" srcId="{A1410B8F-B8F3-E84B-8B1C-20E09861E7A6}" destId="{68F67A8B-C967-AB4D-8481-7BCD05F469B8}" srcOrd="1" destOrd="0" presId="urn:microsoft.com/office/officeart/2005/8/layout/vProcess5"/>
    <dgm:cxn modelId="{E05927C8-4995-904D-8A29-220DC8CC94A4}" type="presParOf" srcId="{A1410B8F-B8F3-E84B-8B1C-20E09861E7A6}" destId="{BFCF8ACF-2EC7-0148-8364-66CD0369B4C1}" srcOrd="2" destOrd="0" presId="urn:microsoft.com/office/officeart/2005/8/layout/vProcess5"/>
    <dgm:cxn modelId="{C4CF5E2C-CBDA-FE4E-89D8-4BA1FB1D20B5}" type="presParOf" srcId="{A1410B8F-B8F3-E84B-8B1C-20E09861E7A6}" destId="{BEB113E8-FDD7-3F41-929D-A3D63BE71C5C}" srcOrd="3" destOrd="0" presId="urn:microsoft.com/office/officeart/2005/8/layout/vProcess5"/>
    <dgm:cxn modelId="{B0B2EAED-14B0-EE4E-85CC-368C07807AF9}" type="presParOf" srcId="{A1410B8F-B8F3-E84B-8B1C-20E09861E7A6}" destId="{E200BBBC-68A1-9E40-856A-E633C3D937E0}" srcOrd="4" destOrd="0" presId="urn:microsoft.com/office/officeart/2005/8/layout/vProcess5"/>
    <dgm:cxn modelId="{04C14518-870F-FE43-8568-A03D131D1AC6}" type="presParOf" srcId="{A1410B8F-B8F3-E84B-8B1C-20E09861E7A6}" destId="{235E7126-16CF-5342-90E1-F292C21900E0}" srcOrd="5" destOrd="0" presId="urn:microsoft.com/office/officeart/2005/8/layout/vProcess5"/>
    <dgm:cxn modelId="{30D5AFCB-2273-814A-A5AF-1632BE7BF1C1}" type="presParOf" srcId="{A1410B8F-B8F3-E84B-8B1C-20E09861E7A6}" destId="{5A27E1DA-B3A1-AD41-9424-14AE30EB2881}" srcOrd="6" destOrd="0" presId="urn:microsoft.com/office/officeart/2005/8/layout/vProcess5"/>
    <dgm:cxn modelId="{A8B8D802-E87D-974D-A610-C6B015B22300}" type="presParOf" srcId="{A1410B8F-B8F3-E84B-8B1C-20E09861E7A6}" destId="{47F87824-6AB1-DE46-B44C-43943B141C12}" srcOrd="7" destOrd="0" presId="urn:microsoft.com/office/officeart/2005/8/layout/vProcess5"/>
    <dgm:cxn modelId="{BE15A4F2-9441-D644-A262-16898432D024}" type="presParOf" srcId="{A1410B8F-B8F3-E84B-8B1C-20E09861E7A6}" destId="{4122B45E-7348-474D-91B5-E96E0A8E6B64}"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CFE8FE-82F2-4E46-B59F-FFC27688AB28}"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A76AE9AE-5C8B-4C54-B443-FD3291C02250}">
      <dgm:prSet/>
      <dgm:spPr/>
      <dgm:t>
        <a:bodyPr/>
        <a:lstStyle/>
        <a:p>
          <a:r>
            <a:rPr lang="en-US"/>
            <a:t>• Rise of employed models</a:t>
          </a:r>
        </a:p>
      </dgm:t>
    </dgm:pt>
    <dgm:pt modelId="{9DC16BB0-A428-4201-8F1E-BC4920CF22DE}" type="parTrans" cxnId="{0F64EF29-4B1E-4CC9-84B8-C245B472F1A6}">
      <dgm:prSet/>
      <dgm:spPr/>
      <dgm:t>
        <a:bodyPr/>
        <a:lstStyle/>
        <a:p>
          <a:endParaRPr lang="en-US"/>
        </a:p>
      </dgm:t>
    </dgm:pt>
    <dgm:pt modelId="{22622E7B-CFD1-4977-BB0C-6B176177740C}" type="sibTrans" cxnId="{0F64EF29-4B1E-4CC9-84B8-C245B472F1A6}">
      <dgm:prSet/>
      <dgm:spPr/>
      <dgm:t>
        <a:bodyPr/>
        <a:lstStyle/>
        <a:p>
          <a:endParaRPr lang="en-US"/>
        </a:p>
      </dgm:t>
    </dgm:pt>
    <dgm:pt modelId="{BF3CA824-73AC-4A05-9FBC-9C0AA21775D1}">
      <dgm:prSet/>
      <dgm:spPr/>
      <dgm:t>
        <a:bodyPr/>
        <a:lstStyle/>
        <a:p>
          <a:r>
            <a:rPr lang="en-US"/>
            <a:t>• Private practice revival</a:t>
          </a:r>
        </a:p>
      </dgm:t>
    </dgm:pt>
    <dgm:pt modelId="{3A69B0B3-765D-4F17-8B22-3E7129A9583E}" type="parTrans" cxnId="{10833356-FEDB-49FA-8D09-6282FA41A1BD}">
      <dgm:prSet/>
      <dgm:spPr/>
      <dgm:t>
        <a:bodyPr/>
        <a:lstStyle/>
        <a:p>
          <a:endParaRPr lang="en-US"/>
        </a:p>
      </dgm:t>
    </dgm:pt>
    <dgm:pt modelId="{94103BA3-87FE-43CB-A104-4DF6F6DA2A7A}" type="sibTrans" cxnId="{10833356-FEDB-49FA-8D09-6282FA41A1BD}">
      <dgm:prSet/>
      <dgm:spPr/>
      <dgm:t>
        <a:bodyPr/>
        <a:lstStyle/>
        <a:p>
          <a:endParaRPr lang="en-US"/>
        </a:p>
      </dgm:t>
    </dgm:pt>
    <dgm:pt modelId="{FFC46EB9-08B8-4B51-AB3A-759507076914}">
      <dgm:prSet/>
      <dgm:spPr/>
      <dgm:t>
        <a:bodyPr/>
        <a:lstStyle/>
        <a:p>
          <a:r>
            <a:rPr lang="en-US"/>
            <a:t>• Autonomy and well-being</a:t>
          </a:r>
        </a:p>
      </dgm:t>
    </dgm:pt>
    <dgm:pt modelId="{C3FDBA13-93FD-4C98-A6FC-7A3A229090FE}" type="parTrans" cxnId="{A2B4B7E7-FE75-4CE3-9FC5-BB1BF7E304AA}">
      <dgm:prSet/>
      <dgm:spPr/>
      <dgm:t>
        <a:bodyPr/>
        <a:lstStyle/>
        <a:p>
          <a:endParaRPr lang="en-US"/>
        </a:p>
      </dgm:t>
    </dgm:pt>
    <dgm:pt modelId="{6209143E-F8AC-4C14-AD0D-D4A2AE5D19A7}" type="sibTrans" cxnId="{A2B4B7E7-FE75-4CE3-9FC5-BB1BF7E304AA}">
      <dgm:prSet/>
      <dgm:spPr/>
      <dgm:t>
        <a:bodyPr/>
        <a:lstStyle/>
        <a:p>
          <a:endParaRPr lang="en-US"/>
        </a:p>
      </dgm:t>
    </dgm:pt>
    <dgm:pt modelId="{66044A81-31CB-1547-BEFC-71E2C9E0E407}" type="pres">
      <dgm:prSet presAssocID="{74CFE8FE-82F2-4E46-B59F-FFC27688AB28}" presName="hierChild1" presStyleCnt="0">
        <dgm:presLayoutVars>
          <dgm:chPref val="1"/>
          <dgm:dir/>
          <dgm:animOne val="branch"/>
          <dgm:animLvl val="lvl"/>
          <dgm:resizeHandles/>
        </dgm:presLayoutVars>
      </dgm:prSet>
      <dgm:spPr/>
    </dgm:pt>
    <dgm:pt modelId="{97D15FAD-30BE-434F-ABF3-95FE7FC793E2}" type="pres">
      <dgm:prSet presAssocID="{A76AE9AE-5C8B-4C54-B443-FD3291C02250}" presName="hierRoot1" presStyleCnt="0"/>
      <dgm:spPr/>
    </dgm:pt>
    <dgm:pt modelId="{3A182019-35CD-184D-859A-830375E4214B}" type="pres">
      <dgm:prSet presAssocID="{A76AE9AE-5C8B-4C54-B443-FD3291C02250}" presName="composite" presStyleCnt="0"/>
      <dgm:spPr/>
    </dgm:pt>
    <dgm:pt modelId="{CEF44B47-47AD-9240-9BB3-599762B1B825}" type="pres">
      <dgm:prSet presAssocID="{A76AE9AE-5C8B-4C54-B443-FD3291C02250}" presName="background" presStyleLbl="node0" presStyleIdx="0" presStyleCnt="3"/>
      <dgm:spPr/>
    </dgm:pt>
    <dgm:pt modelId="{2686C440-2073-3444-A3B6-87D93A6D93DF}" type="pres">
      <dgm:prSet presAssocID="{A76AE9AE-5C8B-4C54-B443-FD3291C02250}" presName="text" presStyleLbl="fgAcc0" presStyleIdx="0" presStyleCnt="3">
        <dgm:presLayoutVars>
          <dgm:chPref val="3"/>
        </dgm:presLayoutVars>
      </dgm:prSet>
      <dgm:spPr/>
    </dgm:pt>
    <dgm:pt modelId="{70BD7B36-69B4-4B42-A32E-2C83CA500080}" type="pres">
      <dgm:prSet presAssocID="{A76AE9AE-5C8B-4C54-B443-FD3291C02250}" presName="hierChild2" presStyleCnt="0"/>
      <dgm:spPr/>
    </dgm:pt>
    <dgm:pt modelId="{9C2FBE80-F915-334E-AB6F-318BA5A7847F}" type="pres">
      <dgm:prSet presAssocID="{BF3CA824-73AC-4A05-9FBC-9C0AA21775D1}" presName="hierRoot1" presStyleCnt="0"/>
      <dgm:spPr/>
    </dgm:pt>
    <dgm:pt modelId="{D69B18FF-140A-C143-B0B5-1E12BFF98C6C}" type="pres">
      <dgm:prSet presAssocID="{BF3CA824-73AC-4A05-9FBC-9C0AA21775D1}" presName="composite" presStyleCnt="0"/>
      <dgm:spPr/>
    </dgm:pt>
    <dgm:pt modelId="{08C6A19D-553E-1448-A49A-8FB03CBDC89D}" type="pres">
      <dgm:prSet presAssocID="{BF3CA824-73AC-4A05-9FBC-9C0AA21775D1}" presName="background" presStyleLbl="node0" presStyleIdx="1" presStyleCnt="3"/>
      <dgm:spPr/>
    </dgm:pt>
    <dgm:pt modelId="{57DC440C-6E8E-E74C-AE16-B4CD76E9A548}" type="pres">
      <dgm:prSet presAssocID="{BF3CA824-73AC-4A05-9FBC-9C0AA21775D1}" presName="text" presStyleLbl="fgAcc0" presStyleIdx="1" presStyleCnt="3">
        <dgm:presLayoutVars>
          <dgm:chPref val="3"/>
        </dgm:presLayoutVars>
      </dgm:prSet>
      <dgm:spPr/>
    </dgm:pt>
    <dgm:pt modelId="{7C51DD08-88DF-4E49-91E1-07AEA0CB90F8}" type="pres">
      <dgm:prSet presAssocID="{BF3CA824-73AC-4A05-9FBC-9C0AA21775D1}" presName="hierChild2" presStyleCnt="0"/>
      <dgm:spPr/>
    </dgm:pt>
    <dgm:pt modelId="{56940023-21C4-9342-9493-6C94302D186F}" type="pres">
      <dgm:prSet presAssocID="{FFC46EB9-08B8-4B51-AB3A-759507076914}" presName="hierRoot1" presStyleCnt="0"/>
      <dgm:spPr/>
    </dgm:pt>
    <dgm:pt modelId="{5C4526D6-9218-AF45-AE34-F08F584C1BEB}" type="pres">
      <dgm:prSet presAssocID="{FFC46EB9-08B8-4B51-AB3A-759507076914}" presName="composite" presStyleCnt="0"/>
      <dgm:spPr/>
    </dgm:pt>
    <dgm:pt modelId="{554585A2-5420-254D-BD41-07C1E5E4AC21}" type="pres">
      <dgm:prSet presAssocID="{FFC46EB9-08B8-4B51-AB3A-759507076914}" presName="background" presStyleLbl="node0" presStyleIdx="2" presStyleCnt="3"/>
      <dgm:spPr/>
    </dgm:pt>
    <dgm:pt modelId="{7B4197B0-60C0-DB41-8CC9-4628F99D18D2}" type="pres">
      <dgm:prSet presAssocID="{FFC46EB9-08B8-4B51-AB3A-759507076914}" presName="text" presStyleLbl="fgAcc0" presStyleIdx="2" presStyleCnt="3">
        <dgm:presLayoutVars>
          <dgm:chPref val="3"/>
        </dgm:presLayoutVars>
      </dgm:prSet>
      <dgm:spPr/>
    </dgm:pt>
    <dgm:pt modelId="{7787BA88-A181-5F49-A964-1DAE8EC145D1}" type="pres">
      <dgm:prSet presAssocID="{FFC46EB9-08B8-4B51-AB3A-759507076914}" presName="hierChild2" presStyleCnt="0"/>
      <dgm:spPr/>
    </dgm:pt>
  </dgm:ptLst>
  <dgm:cxnLst>
    <dgm:cxn modelId="{0F64EF29-4B1E-4CC9-84B8-C245B472F1A6}" srcId="{74CFE8FE-82F2-4E46-B59F-FFC27688AB28}" destId="{A76AE9AE-5C8B-4C54-B443-FD3291C02250}" srcOrd="0" destOrd="0" parTransId="{9DC16BB0-A428-4201-8F1E-BC4920CF22DE}" sibTransId="{22622E7B-CFD1-4977-BB0C-6B176177740C}"/>
    <dgm:cxn modelId="{F76E4747-23E9-D84E-AEBC-7E26547232B3}" type="presOf" srcId="{A76AE9AE-5C8B-4C54-B443-FD3291C02250}" destId="{2686C440-2073-3444-A3B6-87D93A6D93DF}" srcOrd="0" destOrd="0" presId="urn:microsoft.com/office/officeart/2005/8/layout/hierarchy1"/>
    <dgm:cxn modelId="{10833356-FEDB-49FA-8D09-6282FA41A1BD}" srcId="{74CFE8FE-82F2-4E46-B59F-FFC27688AB28}" destId="{BF3CA824-73AC-4A05-9FBC-9C0AA21775D1}" srcOrd="1" destOrd="0" parTransId="{3A69B0B3-765D-4F17-8B22-3E7129A9583E}" sibTransId="{94103BA3-87FE-43CB-A104-4DF6F6DA2A7A}"/>
    <dgm:cxn modelId="{DB1BE558-D217-074A-A1A9-673D09DBC8B8}" type="presOf" srcId="{BF3CA824-73AC-4A05-9FBC-9C0AA21775D1}" destId="{57DC440C-6E8E-E74C-AE16-B4CD76E9A548}" srcOrd="0" destOrd="0" presId="urn:microsoft.com/office/officeart/2005/8/layout/hierarchy1"/>
    <dgm:cxn modelId="{977D8B6C-AD63-5849-9EF6-2A5613E9958F}" type="presOf" srcId="{FFC46EB9-08B8-4B51-AB3A-759507076914}" destId="{7B4197B0-60C0-DB41-8CC9-4628F99D18D2}" srcOrd="0" destOrd="0" presId="urn:microsoft.com/office/officeart/2005/8/layout/hierarchy1"/>
    <dgm:cxn modelId="{C8F83FE2-A0C3-3849-B134-C0A74E2320EC}" type="presOf" srcId="{74CFE8FE-82F2-4E46-B59F-FFC27688AB28}" destId="{66044A81-31CB-1547-BEFC-71E2C9E0E407}" srcOrd="0" destOrd="0" presId="urn:microsoft.com/office/officeart/2005/8/layout/hierarchy1"/>
    <dgm:cxn modelId="{A2B4B7E7-FE75-4CE3-9FC5-BB1BF7E304AA}" srcId="{74CFE8FE-82F2-4E46-B59F-FFC27688AB28}" destId="{FFC46EB9-08B8-4B51-AB3A-759507076914}" srcOrd="2" destOrd="0" parTransId="{C3FDBA13-93FD-4C98-A6FC-7A3A229090FE}" sibTransId="{6209143E-F8AC-4C14-AD0D-D4A2AE5D19A7}"/>
    <dgm:cxn modelId="{1262DBBF-DF7B-8C43-BBD8-4513632A48E6}" type="presParOf" srcId="{66044A81-31CB-1547-BEFC-71E2C9E0E407}" destId="{97D15FAD-30BE-434F-ABF3-95FE7FC793E2}" srcOrd="0" destOrd="0" presId="urn:microsoft.com/office/officeart/2005/8/layout/hierarchy1"/>
    <dgm:cxn modelId="{35D3C1AB-5CD8-3349-A6B6-FF1143AF82CB}" type="presParOf" srcId="{97D15FAD-30BE-434F-ABF3-95FE7FC793E2}" destId="{3A182019-35CD-184D-859A-830375E4214B}" srcOrd="0" destOrd="0" presId="urn:microsoft.com/office/officeart/2005/8/layout/hierarchy1"/>
    <dgm:cxn modelId="{1FDC7F83-AB17-5C4E-A85C-728A405C771C}" type="presParOf" srcId="{3A182019-35CD-184D-859A-830375E4214B}" destId="{CEF44B47-47AD-9240-9BB3-599762B1B825}" srcOrd="0" destOrd="0" presId="urn:microsoft.com/office/officeart/2005/8/layout/hierarchy1"/>
    <dgm:cxn modelId="{382406E1-88E1-E149-A4FD-9A155A8E3D1D}" type="presParOf" srcId="{3A182019-35CD-184D-859A-830375E4214B}" destId="{2686C440-2073-3444-A3B6-87D93A6D93DF}" srcOrd="1" destOrd="0" presId="urn:microsoft.com/office/officeart/2005/8/layout/hierarchy1"/>
    <dgm:cxn modelId="{68D058DA-8787-4946-999E-79BA30AFDEEB}" type="presParOf" srcId="{97D15FAD-30BE-434F-ABF3-95FE7FC793E2}" destId="{70BD7B36-69B4-4B42-A32E-2C83CA500080}" srcOrd="1" destOrd="0" presId="urn:microsoft.com/office/officeart/2005/8/layout/hierarchy1"/>
    <dgm:cxn modelId="{956A4DCA-6402-EB41-8042-E828767F5CE0}" type="presParOf" srcId="{66044A81-31CB-1547-BEFC-71E2C9E0E407}" destId="{9C2FBE80-F915-334E-AB6F-318BA5A7847F}" srcOrd="1" destOrd="0" presId="urn:microsoft.com/office/officeart/2005/8/layout/hierarchy1"/>
    <dgm:cxn modelId="{AD286685-2AAE-A54E-B757-4FF0C7803FD2}" type="presParOf" srcId="{9C2FBE80-F915-334E-AB6F-318BA5A7847F}" destId="{D69B18FF-140A-C143-B0B5-1E12BFF98C6C}" srcOrd="0" destOrd="0" presId="urn:microsoft.com/office/officeart/2005/8/layout/hierarchy1"/>
    <dgm:cxn modelId="{B381D338-B864-B94F-908E-A74A5A48BB91}" type="presParOf" srcId="{D69B18FF-140A-C143-B0B5-1E12BFF98C6C}" destId="{08C6A19D-553E-1448-A49A-8FB03CBDC89D}" srcOrd="0" destOrd="0" presId="urn:microsoft.com/office/officeart/2005/8/layout/hierarchy1"/>
    <dgm:cxn modelId="{DE4D4F4C-9992-A74E-A33A-EB40285E5884}" type="presParOf" srcId="{D69B18FF-140A-C143-B0B5-1E12BFF98C6C}" destId="{57DC440C-6E8E-E74C-AE16-B4CD76E9A548}" srcOrd="1" destOrd="0" presId="urn:microsoft.com/office/officeart/2005/8/layout/hierarchy1"/>
    <dgm:cxn modelId="{278F126B-56D0-F644-979D-34823593DB50}" type="presParOf" srcId="{9C2FBE80-F915-334E-AB6F-318BA5A7847F}" destId="{7C51DD08-88DF-4E49-91E1-07AEA0CB90F8}" srcOrd="1" destOrd="0" presId="urn:microsoft.com/office/officeart/2005/8/layout/hierarchy1"/>
    <dgm:cxn modelId="{CCCA3B74-7DC1-BE4B-A78F-3DFDAE3732CA}" type="presParOf" srcId="{66044A81-31CB-1547-BEFC-71E2C9E0E407}" destId="{56940023-21C4-9342-9493-6C94302D186F}" srcOrd="2" destOrd="0" presId="urn:microsoft.com/office/officeart/2005/8/layout/hierarchy1"/>
    <dgm:cxn modelId="{3303D661-BAB9-B34C-8E25-CF39673D38A2}" type="presParOf" srcId="{56940023-21C4-9342-9493-6C94302D186F}" destId="{5C4526D6-9218-AF45-AE34-F08F584C1BEB}" srcOrd="0" destOrd="0" presId="urn:microsoft.com/office/officeart/2005/8/layout/hierarchy1"/>
    <dgm:cxn modelId="{D4027114-126F-EE42-90D8-A71EA60902C0}" type="presParOf" srcId="{5C4526D6-9218-AF45-AE34-F08F584C1BEB}" destId="{554585A2-5420-254D-BD41-07C1E5E4AC21}" srcOrd="0" destOrd="0" presId="urn:microsoft.com/office/officeart/2005/8/layout/hierarchy1"/>
    <dgm:cxn modelId="{D9D1D5A9-799E-424A-8E23-B730D9AFBDDD}" type="presParOf" srcId="{5C4526D6-9218-AF45-AE34-F08F584C1BEB}" destId="{7B4197B0-60C0-DB41-8CC9-4628F99D18D2}" srcOrd="1" destOrd="0" presId="urn:microsoft.com/office/officeart/2005/8/layout/hierarchy1"/>
    <dgm:cxn modelId="{1EFCD596-DB6F-874A-901F-9AFB38309143}" type="presParOf" srcId="{56940023-21C4-9342-9493-6C94302D186F}" destId="{7787BA88-A181-5F49-A964-1DAE8EC145D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7C8445-D88E-470E-960C-51DB34F89407}"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4E658A7-F527-443B-827C-F0155723FC94}">
      <dgm:prSet/>
      <dgm:spPr/>
      <dgm:t>
        <a:bodyPr/>
        <a:lstStyle/>
        <a:p>
          <a:pPr>
            <a:lnSpc>
              <a:spcPct val="100000"/>
            </a:lnSpc>
          </a:pPr>
          <a:r>
            <a:rPr lang="en-US"/>
            <a:t>• Control patient experience</a:t>
          </a:r>
        </a:p>
      </dgm:t>
    </dgm:pt>
    <dgm:pt modelId="{395F3FB4-7A61-4EA6-B28D-DB80571F67BA}" type="parTrans" cxnId="{DC6F9DD7-2761-4CD9-893C-3E8BD9E7CBD7}">
      <dgm:prSet/>
      <dgm:spPr/>
      <dgm:t>
        <a:bodyPr/>
        <a:lstStyle/>
        <a:p>
          <a:endParaRPr lang="en-US"/>
        </a:p>
      </dgm:t>
    </dgm:pt>
    <dgm:pt modelId="{870DA203-8F36-43ED-A9E2-E6D6A3BB6383}" type="sibTrans" cxnId="{DC6F9DD7-2761-4CD9-893C-3E8BD9E7CBD7}">
      <dgm:prSet/>
      <dgm:spPr/>
      <dgm:t>
        <a:bodyPr/>
        <a:lstStyle/>
        <a:p>
          <a:endParaRPr lang="en-US"/>
        </a:p>
      </dgm:t>
    </dgm:pt>
    <dgm:pt modelId="{1B5DDE41-B0D7-4476-B6BF-CB96DD6DE095}">
      <dgm:prSet/>
      <dgm:spPr/>
      <dgm:t>
        <a:bodyPr/>
        <a:lstStyle/>
        <a:p>
          <a:pPr>
            <a:lnSpc>
              <a:spcPct val="100000"/>
            </a:lnSpc>
          </a:pPr>
          <a:r>
            <a:rPr lang="en-US"/>
            <a:t>• Practice design freedom</a:t>
          </a:r>
        </a:p>
      </dgm:t>
    </dgm:pt>
    <dgm:pt modelId="{7C704E16-B5F2-4640-9E2C-F6DCB1656FF0}" type="parTrans" cxnId="{91041897-7A55-42BE-BF9E-76279652A825}">
      <dgm:prSet/>
      <dgm:spPr/>
      <dgm:t>
        <a:bodyPr/>
        <a:lstStyle/>
        <a:p>
          <a:endParaRPr lang="en-US"/>
        </a:p>
      </dgm:t>
    </dgm:pt>
    <dgm:pt modelId="{B10D78B2-C474-4FED-9F38-82F4EE031EE7}" type="sibTrans" cxnId="{91041897-7A55-42BE-BF9E-76279652A825}">
      <dgm:prSet/>
      <dgm:spPr/>
      <dgm:t>
        <a:bodyPr/>
        <a:lstStyle/>
        <a:p>
          <a:endParaRPr lang="en-US"/>
        </a:p>
      </dgm:t>
    </dgm:pt>
    <dgm:pt modelId="{F2B06B9F-D3A9-4285-8015-0F87FBA3CE90}">
      <dgm:prSet/>
      <dgm:spPr/>
      <dgm:t>
        <a:bodyPr/>
        <a:lstStyle/>
        <a:p>
          <a:pPr>
            <a:lnSpc>
              <a:spcPct val="100000"/>
            </a:lnSpc>
          </a:pPr>
          <a:r>
            <a:rPr lang="en-US"/>
            <a:t>• Wealth, independence and exit strategy</a:t>
          </a:r>
        </a:p>
      </dgm:t>
    </dgm:pt>
    <dgm:pt modelId="{6588F782-EAE7-423F-AB9E-C8DC6160C9A9}" type="parTrans" cxnId="{86E28924-8FFF-4458-AC87-EAF7F3C253C8}">
      <dgm:prSet/>
      <dgm:spPr/>
      <dgm:t>
        <a:bodyPr/>
        <a:lstStyle/>
        <a:p>
          <a:endParaRPr lang="en-US"/>
        </a:p>
      </dgm:t>
    </dgm:pt>
    <dgm:pt modelId="{BD5AC53B-042A-4EC9-8F4E-758EC863EC48}" type="sibTrans" cxnId="{86E28924-8FFF-4458-AC87-EAF7F3C253C8}">
      <dgm:prSet/>
      <dgm:spPr/>
      <dgm:t>
        <a:bodyPr/>
        <a:lstStyle/>
        <a:p>
          <a:endParaRPr lang="en-US"/>
        </a:p>
      </dgm:t>
    </dgm:pt>
    <dgm:pt modelId="{A9A23F90-9B78-4AF6-864C-BB70B3B32746}" type="pres">
      <dgm:prSet presAssocID="{227C8445-D88E-470E-960C-51DB34F89407}" presName="root" presStyleCnt="0">
        <dgm:presLayoutVars>
          <dgm:dir/>
          <dgm:resizeHandles val="exact"/>
        </dgm:presLayoutVars>
      </dgm:prSet>
      <dgm:spPr/>
    </dgm:pt>
    <dgm:pt modelId="{D14E5C85-CA5C-4977-ADDD-7A35B5FFB266}" type="pres">
      <dgm:prSet presAssocID="{C4E658A7-F527-443B-827C-F0155723FC94}" presName="compNode" presStyleCnt="0"/>
      <dgm:spPr/>
    </dgm:pt>
    <dgm:pt modelId="{048D7A9A-6F10-4226-8C4B-8F58828FD15A}" type="pres">
      <dgm:prSet presAssocID="{C4E658A7-F527-443B-827C-F0155723FC94}" presName="bgRect" presStyleLbl="bgShp" presStyleIdx="0" presStyleCnt="3"/>
      <dgm:spPr/>
    </dgm:pt>
    <dgm:pt modelId="{66AD9A80-D382-478F-8EDF-A4E8DFE20FDA}" type="pres">
      <dgm:prSet presAssocID="{C4E658A7-F527-443B-827C-F0155723FC9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Ambulance"/>
        </a:ext>
      </dgm:extLst>
    </dgm:pt>
    <dgm:pt modelId="{732C98EA-5C38-4251-ADAE-AEB742722B0C}" type="pres">
      <dgm:prSet presAssocID="{C4E658A7-F527-443B-827C-F0155723FC94}" presName="spaceRect" presStyleCnt="0"/>
      <dgm:spPr/>
    </dgm:pt>
    <dgm:pt modelId="{DCA0327C-E55F-46A6-ADE2-72631E797610}" type="pres">
      <dgm:prSet presAssocID="{C4E658A7-F527-443B-827C-F0155723FC94}" presName="parTx" presStyleLbl="revTx" presStyleIdx="0" presStyleCnt="3">
        <dgm:presLayoutVars>
          <dgm:chMax val="0"/>
          <dgm:chPref val="0"/>
        </dgm:presLayoutVars>
      </dgm:prSet>
      <dgm:spPr/>
    </dgm:pt>
    <dgm:pt modelId="{B5FDEA80-3953-4B4A-9527-781B1A4D510A}" type="pres">
      <dgm:prSet presAssocID="{870DA203-8F36-43ED-A9E2-E6D6A3BB6383}" presName="sibTrans" presStyleCnt="0"/>
      <dgm:spPr/>
    </dgm:pt>
    <dgm:pt modelId="{0BFE9608-DDAC-47E3-B83B-8BA8411BA9BC}" type="pres">
      <dgm:prSet presAssocID="{1B5DDE41-B0D7-4476-B6BF-CB96DD6DE095}" presName="compNode" presStyleCnt="0"/>
      <dgm:spPr/>
    </dgm:pt>
    <dgm:pt modelId="{8B13EEA2-9E00-4AE9-AC36-A97C724906ED}" type="pres">
      <dgm:prSet presAssocID="{1B5DDE41-B0D7-4476-B6BF-CB96DD6DE095}" presName="bgRect" presStyleLbl="bgShp" presStyleIdx="1" presStyleCnt="3"/>
      <dgm:spPr/>
    </dgm:pt>
    <dgm:pt modelId="{ED698B0B-CAB6-4567-9E35-1F7C33E4EB4A}" type="pres">
      <dgm:prSet presAssocID="{1B5DDE41-B0D7-4476-B6BF-CB96DD6DE09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alette"/>
        </a:ext>
      </dgm:extLst>
    </dgm:pt>
    <dgm:pt modelId="{F166D546-5FAA-4B1B-ACA7-D901818157C7}" type="pres">
      <dgm:prSet presAssocID="{1B5DDE41-B0D7-4476-B6BF-CB96DD6DE095}" presName="spaceRect" presStyleCnt="0"/>
      <dgm:spPr/>
    </dgm:pt>
    <dgm:pt modelId="{DC097596-66C8-4908-9B82-232AB15E663B}" type="pres">
      <dgm:prSet presAssocID="{1B5DDE41-B0D7-4476-B6BF-CB96DD6DE095}" presName="parTx" presStyleLbl="revTx" presStyleIdx="1" presStyleCnt="3">
        <dgm:presLayoutVars>
          <dgm:chMax val="0"/>
          <dgm:chPref val="0"/>
        </dgm:presLayoutVars>
      </dgm:prSet>
      <dgm:spPr/>
    </dgm:pt>
    <dgm:pt modelId="{2E689386-1A3E-4890-B487-1A560DBF6945}" type="pres">
      <dgm:prSet presAssocID="{B10D78B2-C474-4FED-9F38-82F4EE031EE7}" presName="sibTrans" presStyleCnt="0"/>
      <dgm:spPr/>
    </dgm:pt>
    <dgm:pt modelId="{27F96012-6723-460F-B95B-51828D9937D0}" type="pres">
      <dgm:prSet presAssocID="{F2B06B9F-D3A9-4285-8015-0F87FBA3CE90}" presName="compNode" presStyleCnt="0"/>
      <dgm:spPr/>
    </dgm:pt>
    <dgm:pt modelId="{79D7C0A4-93EE-41E6-B1EE-7BEAC290B4D3}" type="pres">
      <dgm:prSet presAssocID="{F2B06B9F-D3A9-4285-8015-0F87FBA3CE90}" presName="bgRect" presStyleLbl="bgShp" presStyleIdx="2" presStyleCnt="3"/>
      <dgm:spPr/>
    </dgm:pt>
    <dgm:pt modelId="{818097A9-5878-4EA7-BAA9-CE8E7F6328CF}" type="pres">
      <dgm:prSet presAssocID="{F2B06B9F-D3A9-4285-8015-0F87FBA3CE9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itcoin"/>
        </a:ext>
      </dgm:extLst>
    </dgm:pt>
    <dgm:pt modelId="{A7313EDB-F159-4CDB-912C-3FCCD52F03FE}" type="pres">
      <dgm:prSet presAssocID="{F2B06B9F-D3A9-4285-8015-0F87FBA3CE90}" presName="spaceRect" presStyleCnt="0"/>
      <dgm:spPr/>
    </dgm:pt>
    <dgm:pt modelId="{BD9057F4-766C-499C-A576-74DC83ED5D9C}" type="pres">
      <dgm:prSet presAssocID="{F2B06B9F-D3A9-4285-8015-0F87FBA3CE90}" presName="parTx" presStyleLbl="revTx" presStyleIdx="2" presStyleCnt="3">
        <dgm:presLayoutVars>
          <dgm:chMax val="0"/>
          <dgm:chPref val="0"/>
        </dgm:presLayoutVars>
      </dgm:prSet>
      <dgm:spPr/>
    </dgm:pt>
  </dgm:ptLst>
  <dgm:cxnLst>
    <dgm:cxn modelId="{EC8B1A01-6DA6-4EC4-9569-C26F62CE8AC5}" type="presOf" srcId="{C4E658A7-F527-443B-827C-F0155723FC94}" destId="{DCA0327C-E55F-46A6-ADE2-72631E797610}" srcOrd="0" destOrd="0" presId="urn:microsoft.com/office/officeart/2018/2/layout/IconVerticalSolidList"/>
    <dgm:cxn modelId="{86E28924-8FFF-4458-AC87-EAF7F3C253C8}" srcId="{227C8445-D88E-470E-960C-51DB34F89407}" destId="{F2B06B9F-D3A9-4285-8015-0F87FBA3CE90}" srcOrd="2" destOrd="0" parTransId="{6588F782-EAE7-423F-AB9E-C8DC6160C9A9}" sibTransId="{BD5AC53B-042A-4EC9-8F4E-758EC863EC48}"/>
    <dgm:cxn modelId="{9576B62D-6C15-4172-88F1-0D3B9AEDE906}" type="presOf" srcId="{F2B06B9F-D3A9-4285-8015-0F87FBA3CE90}" destId="{BD9057F4-766C-499C-A576-74DC83ED5D9C}" srcOrd="0" destOrd="0" presId="urn:microsoft.com/office/officeart/2018/2/layout/IconVerticalSolidList"/>
    <dgm:cxn modelId="{91041897-7A55-42BE-BF9E-76279652A825}" srcId="{227C8445-D88E-470E-960C-51DB34F89407}" destId="{1B5DDE41-B0D7-4476-B6BF-CB96DD6DE095}" srcOrd="1" destOrd="0" parTransId="{7C704E16-B5F2-4640-9E2C-F6DCB1656FF0}" sibTransId="{B10D78B2-C474-4FED-9F38-82F4EE031EE7}"/>
    <dgm:cxn modelId="{71DEBAA8-23BB-496F-AE91-FB814E1EE51C}" type="presOf" srcId="{1B5DDE41-B0D7-4476-B6BF-CB96DD6DE095}" destId="{DC097596-66C8-4908-9B82-232AB15E663B}" srcOrd="0" destOrd="0" presId="urn:microsoft.com/office/officeart/2018/2/layout/IconVerticalSolidList"/>
    <dgm:cxn modelId="{DC6F9DD7-2761-4CD9-893C-3E8BD9E7CBD7}" srcId="{227C8445-D88E-470E-960C-51DB34F89407}" destId="{C4E658A7-F527-443B-827C-F0155723FC94}" srcOrd="0" destOrd="0" parTransId="{395F3FB4-7A61-4EA6-B28D-DB80571F67BA}" sibTransId="{870DA203-8F36-43ED-A9E2-E6D6A3BB6383}"/>
    <dgm:cxn modelId="{F7CA7BF9-0456-494E-B28F-953B1BD52956}" type="presOf" srcId="{227C8445-D88E-470E-960C-51DB34F89407}" destId="{A9A23F90-9B78-4AF6-864C-BB70B3B32746}" srcOrd="0" destOrd="0" presId="urn:microsoft.com/office/officeart/2018/2/layout/IconVerticalSolidList"/>
    <dgm:cxn modelId="{7971B7A2-46CD-4BBC-A456-11925EBA22F1}" type="presParOf" srcId="{A9A23F90-9B78-4AF6-864C-BB70B3B32746}" destId="{D14E5C85-CA5C-4977-ADDD-7A35B5FFB266}" srcOrd="0" destOrd="0" presId="urn:microsoft.com/office/officeart/2018/2/layout/IconVerticalSolidList"/>
    <dgm:cxn modelId="{C7627288-B7E3-4AED-B259-BEDB0143E7D8}" type="presParOf" srcId="{D14E5C85-CA5C-4977-ADDD-7A35B5FFB266}" destId="{048D7A9A-6F10-4226-8C4B-8F58828FD15A}" srcOrd="0" destOrd="0" presId="urn:microsoft.com/office/officeart/2018/2/layout/IconVerticalSolidList"/>
    <dgm:cxn modelId="{C9AF8484-52DE-478D-A374-B5491BD2FFDC}" type="presParOf" srcId="{D14E5C85-CA5C-4977-ADDD-7A35B5FFB266}" destId="{66AD9A80-D382-478F-8EDF-A4E8DFE20FDA}" srcOrd="1" destOrd="0" presId="urn:microsoft.com/office/officeart/2018/2/layout/IconVerticalSolidList"/>
    <dgm:cxn modelId="{8CAD8BB3-9FD1-4A32-9398-30985412DACA}" type="presParOf" srcId="{D14E5C85-CA5C-4977-ADDD-7A35B5FFB266}" destId="{732C98EA-5C38-4251-ADAE-AEB742722B0C}" srcOrd="2" destOrd="0" presId="urn:microsoft.com/office/officeart/2018/2/layout/IconVerticalSolidList"/>
    <dgm:cxn modelId="{11ED5AE5-80AA-4DD3-8945-AD83FF3577E7}" type="presParOf" srcId="{D14E5C85-CA5C-4977-ADDD-7A35B5FFB266}" destId="{DCA0327C-E55F-46A6-ADE2-72631E797610}" srcOrd="3" destOrd="0" presId="urn:microsoft.com/office/officeart/2018/2/layout/IconVerticalSolidList"/>
    <dgm:cxn modelId="{87C5534C-87D3-4E89-879B-02171A6124D0}" type="presParOf" srcId="{A9A23F90-9B78-4AF6-864C-BB70B3B32746}" destId="{B5FDEA80-3953-4B4A-9527-781B1A4D510A}" srcOrd="1" destOrd="0" presId="urn:microsoft.com/office/officeart/2018/2/layout/IconVerticalSolidList"/>
    <dgm:cxn modelId="{33DE0125-BBD7-435F-A673-58DEFAB423A8}" type="presParOf" srcId="{A9A23F90-9B78-4AF6-864C-BB70B3B32746}" destId="{0BFE9608-DDAC-47E3-B83B-8BA8411BA9BC}" srcOrd="2" destOrd="0" presId="urn:microsoft.com/office/officeart/2018/2/layout/IconVerticalSolidList"/>
    <dgm:cxn modelId="{3F3B8758-FA97-4D7C-8B38-345E4E6A7D61}" type="presParOf" srcId="{0BFE9608-DDAC-47E3-B83B-8BA8411BA9BC}" destId="{8B13EEA2-9E00-4AE9-AC36-A97C724906ED}" srcOrd="0" destOrd="0" presId="urn:microsoft.com/office/officeart/2018/2/layout/IconVerticalSolidList"/>
    <dgm:cxn modelId="{AA13EAF8-F801-4868-A367-31B14C141C45}" type="presParOf" srcId="{0BFE9608-DDAC-47E3-B83B-8BA8411BA9BC}" destId="{ED698B0B-CAB6-4567-9E35-1F7C33E4EB4A}" srcOrd="1" destOrd="0" presId="urn:microsoft.com/office/officeart/2018/2/layout/IconVerticalSolidList"/>
    <dgm:cxn modelId="{F5C20953-6F3A-4563-A461-2E1A193A8D11}" type="presParOf" srcId="{0BFE9608-DDAC-47E3-B83B-8BA8411BA9BC}" destId="{F166D546-5FAA-4B1B-ACA7-D901818157C7}" srcOrd="2" destOrd="0" presId="urn:microsoft.com/office/officeart/2018/2/layout/IconVerticalSolidList"/>
    <dgm:cxn modelId="{C36E4AFC-BAD3-4049-8B7C-C8781E745A39}" type="presParOf" srcId="{0BFE9608-DDAC-47E3-B83B-8BA8411BA9BC}" destId="{DC097596-66C8-4908-9B82-232AB15E663B}" srcOrd="3" destOrd="0" presId="urn:microsoft.com/office/officeart/2018/2/layout/IconVerticalSolidList"/>
    <dgm:cxn modelId="{B069B8A5-1E2B-4E33-B63C-ADC0AC8615A8}" type="presParOf" srcId="{A9A23F90-9B78-4AF6-864C-BB70B3B32746}" destId="{2E689386-1A3E-4890-B487-1A560DBF6945}" srcOrd="3" destOrd="0" presId="urn:microsoft.com/office/officeart/2018/2/layout/IconVerticalSolidList"/>
    <dgm:cxn modelId="{52C3F94D-7D99-4EC8-A43D-54B22B3A54A5}" type="presParOf" srcId="{A9A23F90-9B78-4AF6-864C-BB70B3B32746}" destId="{27F96012-6723-460F-B95B-51828D9937D0}" srcOrd="4" destOrd="0" presId="urn:microsoft.com/office/officeart/2018/2/layout/IconVerticalSolidList"/>
    <dgm:cxn modelId="{737C127A-C562-4715-A603-36ADB96CBE85}" type="presParOf" srcId="{27F96012-6723-460F-B95B-51828D9937D0}" destId="{79D7C0A4-93EE-41E6-B1EE-7BEAC290B4D3}" srcOrd="0" destOrd="0" presId="urn:microsoft.com/office/officeart/2018/2/layout/IconVerticalSolidList"/>
    <dgm:cxn modelId="{23D33A2C-C492-4949-AD47-A583C14184A3}" type="presParOf" srcId="{27F96012-6723-460F-B95B-51828D9937D0}" destId="{818097A9-5878-4EA7-BAA9-CE8E7F6328CF}" srcOrd="1" destOrd="0" presId="urn:microsoft.com/office/officeart/2018/2/layout/IconVerticalSolidList"/>
    <dgm:cxn modelId="{BD821BE7-2939-4DBE-BA49-E7106AE11F0A}" type="presParOf" srcId="{27F96012-6723-460F-B95B-51828D9937D0}" destId="{A7313EDB-F159-4CDB-912C-3FCCD52F03FE}" srcOrd="2" destOrd="0" presId="urn:microsoft.com/office/officeart/2018/2/layout/IconVerticalSolidList"/>
    <dgm:cxn modelId="{419F1A51-EADE-42E4-B40C-B4ACF58CC6DD}" type="presParOf" srcId="{27F96012-6723-460F-B95B-51828D9937D0}" destId="{BD9057F4-766C-499C-A576-74DC83ED5D9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BC0D99-0568-4AAD-8CFC-A2DCBBFA13F3}" type="doc">
      <dgm:prSet loTypeId="urn:microsoft.com/office/officeart/2005/8/layout/matrix3" loCatId="matrix" qsTypeId="urn:microsoft.com/office/officeart/2005/8/quickstyle/simple4" qsCatId="simple" csTypeId="urn:microsoft.com/office/officeart/2005/8/colors/colorful1" csCatId="colorful"/>
      <dgm:spPr/>
      <dgm:t>
        <a:bodyPr/>
        <a:lstStyle/>
        <a:p>
          <a:endParaRPr lang="en-US"/>
        </a:p>
      </dgm:t>
    </dgm:pt>
    <dgm:pt modelId="{E5FBC0D7-3F0A-4581-A5D4-6E584A566352}">
      <dgm:prSet/>
      <dgm:spPr/>
      <dgm:t>
        <a:bodyPr/>
        <a:lstStyle/>
        <a:p>
          <a:r>
            <a:rPr lang="en-US"/>
            <a:t>• Leadership mentality</a:t>
          </a:r>
        </a:p>
      </dgm:t>
    </dgm:pt>
    <dgm:pt modelId="{D0A59EEB-CF9B-4D99-8A8B-57CB1313163A}" type="parTrans" cxnId="{A7E6421E-3E2C-418F-BFE0-87A8106C9749}">
      <dgm:prSet/>
      <dgm:spPr/>
      <dgm:t>
        <a:bodyPr/>
        <a:lstStyle/>
        <a:p>
          <a:endParaRPr lang="en-US"/>
        </a:p>
      </dgm:t>
    </dgm:pt>
    <dgm:pt modelId="{F1B913DA-3E48-4974-BD3E-87E9321893D6}" type="sibTrans" cxnId="{A7E6421E-3E2C-418F-BFE0-87A8106C9749}">
      <dgm:prSet/>
      <dgm:spPr/>
      <dgm:t>
        <a:bodyPr/>
        <a:lstStyle/>
        <a:p>
          <a:endParaRPr lang="en-US"/>
        </a:p>
      </dgm:t>
    </dgm:pt>
    <dgm:pt modelId="{C6FC8AAD-CA8E-4A7A-A1DB-171609897887}">
      <dgm:prSet/>
      <dgm:spPr/>
      <dgm:t>
        <a:bodyPr/>
        <a:lstStyle/>
        <a:p>
          <a:r>
            <a:rPr lang="en-US"/>
            <a:t>• Smart risk and innovation</a:t>
          </a:r>
        </a:p>
      </dgm:t>
    </dgm:pt>
    <dgm:pt modelId="{095EF9EA-0C44-476C-8E57-20920A9B91EB}" type="parTrans" cxnId="{6216CD5B-4F84-4937-9D98-349E86603EAD}">
      <dgm:prSet/>
      <dgm:spPr/>
      <dgm:t>
        <a:bodyPr/>
        <a:lstStyle/>
        <a:p>
          <a:endParaRPr lang="en-US"/>
        </a:p>
      </dgm:t>
    </dgm:pt>
    <dgm:pt modelId="{E8635AD9-08AE-4464-BDC7-B03DAF596AEB}" type="sibTrans" cxnId="{6216CD5B-4F84-4937-9D98-349E86603EAD}">
      <dgm:prSet/>
      <dgm:spPr/>
      <dgm:t>
        <a:bodyPr/>
        <a:lstStyle/>
        <a:p>
          <a:endParaRPr lang="en-US"/>
        </a:p>
      </dgm:t>
    </dgm:pt>
    <dgm:pt modelId="{949CFE5D-5C56-46A1-850A-B66C1890FF03}">
      <dgm:prSet/>
      <dgm:spPr/>
      <dgm:t>
        <a:bodyPr/>
        <a:lstStyle/>
        <a:p>
          <a:r>
            <a:rPr lang="en-US"/>
            <a:t>• Value creation focus</a:t>
          </a:r>
        </a:p>
      </dgm:t>
    </dgm:pt>
    <dgm:pt modelId="{2F23C4CE-8AF5-4B89-BDDA-B826726BBB34}" type="parTrans" cxnId="{028050FB-1B34-4D1D-917B-6E66DE8F9FAD}">
      <dgm:prSet/>
      <dgm:spPr/>
      <dgm:t>
        <a:bodyPr/>
        <a:lstStyle/>
        <a:p>
          <a:endParaRPr lang="en-US"/>
        </a:p>
      </dgm:t>
    </dgm:pt>
    <dgm:pt modelId="{4B9B6A13-2987-4A99-95B1-24AB9EE31C58}" type="sibTrans" cxnId="{028050FB-1B34-4D1D-917B-6E66DE8F9FAD}">
      <dgm:prSet/>
      <dgm:spPr/>
      <dgm:t>
        <a:bodyPr/>
        <a:lstStyle/>
        <a:p>
          <a:endParaRPr lang="en-US"/>
        </a:p>
      </dgm:t>
    </dgm:pt>
    <dgm:pt modelId="{4BD28CA6-7E90-4BE6-9271-9B41DF6ACF6D}">
      <dgm:prSet/>
      <dgm:spPr/>
      <dgm:t>
        <a:bodyPr/>
        <a:lstStyle/>
        <a:p>
          <a:r>
            <a:rPr lang="en-US"/>
            <a:t>• Scientific approach-  reference Adam Grant, </a:t>
          </a:r>
        </a:p>
      </dgm:t>
    </dgm:pt>
    <dgm:pt modelId="{0237525F-789C-41CD-AA87-A0686FCF1FE0}" type="parTrans" cxnId="{1169F334-AB2B-468C-8570-FCCAD71D8FC2}">
      <dgm:prSet/>
      <dgm:spPr/>
      <dgm:t>
        <a:bodyPr/>
        <a:lstStyle/>
        <a:p>
          <a:endParaRPr lang="en-US"/>
        </a:p>
      </dgm:t>
    </dgm:pt>
    <dgm:pt modelId="{4F24B0A6-7AC2-44FD-AD4D-C3E8D942D973}" type="sibTrans" cxnId="{1169F334-AB2B-468C-8570-FCCAD71D8FC2}">
      <dgm:prSet/>
      <dgm:spPr/>
      <dgm:t>
        <a:bodyPr/>
        <a:lstStyle/>
        <a:p>
          <a:endParaRPr lang="en-US"/>
        </a:p>
      </dgm:t>
    </dgm:pt>
    <dgm:pt modelId="{02B91D8B-055F-634D-B465-5D91706492C7}" type="pres">
      <dgm:prSet presAssocID="{3DBC0D99-0568-4AAD-8CFC-A2DCBBFA13F3}" presName="matrix" presStyleCnt="0">
        <dgm:presLayoutVars>
          <dgm:chMax val="1"/>
          <dgm:dir/>
          <dgm:resizeHandles val="exact"/>
        </dgm:presLayoutVars>
      </dgm:prSet>
      <dgm:spPr/>
    </dgm:pt>
    <dgm:pt modelId="{D5F4BFF5-3875-EC42-8496-3C546F8C5C4F}" type="pres">
      <dgm:prSet presAssocID="{3DBC0D99-0568-4AAD-8CFC-A2DCBBFA13F3}" presName="diamond" presStyleLbl="bgShp" presStyleIdx="0" presStyleCnt="1"/>
      <dgm:spPr/>
    </dgm:pt>
    <dgm:pt modelId="{CF241626-5ABC-5945-9FE6-08B6C938CAC0}" type="pres">
      <dgm:prSet presAssocID="{3DBC0D99-0568-4AAD-8CFC-A2DCBBFA13F3}" presName="quad1" presStyleLbl="node1" presStyleIdx="0" presStyleCnt="4">
        <dgm:presLayoutVars>
          <dgm:chMax val="0"/>
          <dgm:chPref val="0"/>
          <dgm:bulletEnabled val="1"/>
        </dgm:presLayoutVars>
      </dgm:prSet>
      <dgm:spPr/>
    </dgm:pt>
    <dgm:pt modelId="{5556BB74-1E08-AC45-BD33-7A7E6E841A90}" type="pres">
      <dgm:prSet presAssocID="{3DBC0D99-0568-4AAD-8CFC-A2DCBBFA13F3}" presName="quad2" presStyleLbl="node1" presStyleIdx="1" presStyleCnt="4">
        <dgm:presLayoutVars>
          <dgm:chMax val="0"/>
          <dgm:chPref val="0"/>
          <dgm:bulletEnabled val="1"/>
        </dgm:presLayoutVars>
      </dgm:prSet>
      <dgm:spPr/>
    </dgm:pt>
    <dgm:pt modelId="{5EE49400-F234-E645-B7C2-ECA360F4BB12}" type="pres">
      <dgm:prSet presAssocID="{3DBC0D99-0568-4AAD-8CFC-A2DCBBFA13F3}" presName="quad3" presStyleLbl="node1" presStyleIdx="2" presStyleCnt="4">
        <dgm:presLayoutVars>
          <dgm:chMax val="0"/>
          <dgm:chPref val="0"/>
          <dgm:bulletEnabled val="1"/>
        </dgm:presLayoutVars>
      </dgm:prSet>
      <dgm:spPr/>
    </dgm:pt>
    <dgm:pt modelId="{7ED00BE4-8C0F-1844-92DA-7DAE29685EF7}" type="pres">
      <dgm:prSet presAssocID="{3DBC0D99-0568-4AAD-8CFC-A2DCBBFA13F3}" presName="quad4" presStyleLbl="node1" presStyleIdx="3" presStyleCnt="4">
        <dgm:presLayoutVars>
          <dgm:chMax val="0"/>
          <dgm:chPref val="0"/>
          <dgm:bulletEnabled val="1"/>
        </dgm:presLayoutVars>
      </dgm:prSet>
      <dgm:spPr/>
    </dgm:pt>
  </dgm:ptLst>
  <dgm:cxnLst>
    <dgm:cxn modelId="{21CE5410-CB13-C542-B03B-CA2845FCFCDB}" type="presOf" srcId="{4BD28CA6-7E90-4BE6-9271-9B41DF6ACF6D}" destId="{7ED00BE4-8C0F-1844-92DA-7DAE29685EF7}" srcOrd="0" destOrd="0" presId="urn:microsoft.com/office/officeart/2005/8/layout/matrix3"/>
    <dgm:cxn modelId="{A7E6421E-3E2C-418F-BFE0-87A8106C9749}" srcId="{3DBC0D99-0568-4AAD-8CFC-A2DCBBFA13F3}" destId="{E5FBC0D7-3F0A-4581-A5D4-6E584A566352}" srcOrd="0" destOrd="0" parTransId="{D0A59EEB-CF9B-4D99-8A8B-57CB1313163A}" sibTransId="{F1B913DA-3E48-4974-BD3E-87E9321893D6}"/>
    <dgm:cxn modelId="{D2A0DE33-E722-1F49-B0FA-29D7A80E854E}" type="presOf" srcId="{949CFE5D-5C56-46A1-850A-B66C1890FF03}" destId="{5EE49400-F234-E645-B7C2-ECA360F4BB12}" srcOrd="0" destOrd="0" presId="urn:microsoft.com/office/officeart/2005/8/layout/matrix3"/>
    <dgm:cxn modelId="{1169F334-AB2B-468C-8570-FCCAD71D8FC2}" srcId="{3DBC0D99-0568-4AAD-8CFC-A2DCBBFA13F3}" destId="{4BD28CA6-7E90-4BE6-9271-9B41DF6ACF6D}" srcOrd="3" destOrd="0" parTransId="{0237525F-789C-41CD-AA87-A0686FCF1FE0}" sibTransId="{4F24B0A6-7AC2-44FD-AD4D-C3E8D942D973}"/>
    <dgm:cxn modelId="{9630AD4A-24AD-A841-AA83-C880B6A99E12}" type="presOf" srcId="{C6FC8AAD-CA8E-4A7A-A1DB-171609897887}" destId="{5556BB74-1E08-AC45-BD33-7A7E6E841A90}" srcOrd="0" destOrd="0" presId="urn:microsoft.com/office/officeart/2005/8/layout/matrix3"/>
    <dgm:cxn modelId="{6216CD5B-4F84-4937-9D98-349E86603EAD}" srcId="{3DBC0D99-0568-4AAD-8CFC-A2DCBBFA13F3}" destId="{C6FC8AAD-CA8E-4A7A-A1DB-171609897887}" srcOrd="1" destOrd="0" parTransId="{095EF9EA-0C44-476C-8E57-20920A9B91EB}" sibTransId="{E8635AD9-08AE-4464-BDC7-B03DAF596AEB}"/>
    <dgm:cxn modelId="{0EDD126D-125A-EC47-A105-E3292813D667}" type="presOf" srcId="{E5FBC0D7-3F0A-4581-A5D4-6E584A566352}" destId="{CF241626-5ABC-5945-9FE6-08B6C938CAC0}" srcOrd="0" destOrd="0" presId="urn:microsoft.com/office/officeart/2005/8/layout/matrix3"/>
    <dgm:cxn modelId="{66EB577A-1DD9-5C4D-B13E-2C92361FF473}" type="presOf" srcId="{3DBC0D99-0568-4AAD-8CFC-A2DCBBFA13F3}" destId="{02B91D8B-055F-634D-B465-5D91706492C7}" srcOrd="0" destOrd="0" presId="urn:microsoft.com/office/officeart/2005/8/layout/matrix3"/>
    <dgm:cxn modelId="{028050FB-1B34-4D1D-917B-6E66DE8F9FAD}" srcId="{3DBC0D99-0568-4AAD-8CFC-A2DCBBFA13F3}" destId="{949CFE5D-5C56-46A1-850A-B66C1890FF03}" srcOrd="2" destOrd="0" parTransId="{2F23C4CE-8AF5-4B89-BDDA-B826726BBB34}" sibTransId="{4B9B6A13-2987-4A99-95B1-24AB9EE31C58}"/>
    <dgm:cxn modelId="{E82E2D97-DA94-1049-9287-6674B669ADE1}" type="presParOf" srcId="{02B91D8B-055F-634D-B465-5D91706492C7}" destId="{D5F4BFF5-3875-EC42-8496-3C546F8C5C4F}" srcOrd="0" destOrd="0" presId="urn:microsoft.com/office/officeart/2005/8/layout/matrix3"/>
    <dgm:cxn modelId="{2ED9CB56-D470-1441-B8A3-8DBDDDECB0DB}" type="presParOf" srcId="{02B91D8B-055F-634D-B465-5D91706492C7}" destId="{CF241626-5ABC-5945-9FE6-08B6C938CAC0}" srcOrd="1" destOrd="0" presId="urn:microsoft.com/office/officeart/2005/8/layout/matrix3"/>
    <dgm:cxn modelId="{8EDD5CC9-5FD1-C942-95DD-FCEBB19636FE}" type="presParOf" srcId="{02B91D8B-055F-634D-B465-5D91706492C7}" destId="{5556BB74-1E08-AC45-BD33-7A7E6E841A90}" srcOrd="2" destOrd="0" presId="urn:microsoft.com/office/officeart/2005/8/layout/matrix3"/>
    <dgm:cxn modelId="{F4EEF756-5DEC-A847-831C-CE2D1EDE17C2}" type="presParOf" srcId="{02B91D8B-055F-634D-B465-5D91706492C7}" destId="{5EE49400-F234-E645-B7C2-ECA360F4BB12}" srcOrd="3" destOrd="0" presId="urn:microsoft.com/office/officeart/2005/8/layout/matrix3"/>
    <dgm:cxn modelId="{FB41F0D0-D858-E848-A8E0-39C12CC79777}" type="presParOf" srcId="{02B91D8B-055F-634D-B465-5D91706492C7}" destId="{7ED00BE4-8C0F-1844-92DA-7DAE29685EF7}"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5822965-258F-4529-B58C-CD948701366A}"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1B7FFBA9-E2DA-4541-9AE9-FC6AC2E64AFD}">
      <dgm:prSet/>
      <dgm:spPr/>
      <dgm:t>
        <a:bodyPr/>
        <a:lstStyle/>
        <a:p>
          <a:r>
            <a:rPr lang="en-US"/>
            <a:t>• Mission</a:t>
          </a:r>
        </a:p>
      </dgm:t>
    </dgm:pt>
    <dgm:pt modelId="{1D3D6963-C14F-4EA2-8EA9-4743CA6705BB}" type="parTrans" cxnId="{539FEA3F-749A-4E9B-A8DE-D5A36996E5A1}">
      <dgm:prSet/>
      <dgm:spPr/>
      <dgm:t>
        <a:bodyPr/>
        <a:lstStyle/>
        <a:p>
          <a:endParaRPr lang="en-US"/>
        </a:p>
      </dgm:t>
    </dgm:pt>
    <dgm:pt modelId="{C451CEC6-5DB2-4DEE-8E7D-6BFA24C15704}" type="sibTrans" cxnId="{539FEA3F-749A-4E9B-A8DE-D5A36996E5A1}">
      <dgm:prSet/>
      <dgm:spPr/>
      <dgm:t>
        <a:bodyPr/>
        <a:lstStyle/>
        <a:p>
          <a:endParaRPr lang="en-US"/>
        </a:p>
      </dgm:t>
    </dgm:pt>
    <dgm:pt modelId="{36B76717-578A-4BFD-90C5-DF17DBF337F2}">
      <dgm:prSet/>
      <dgm:spPr/>
      <dgm:t>
        <a:bodyPr/>
        <a:lstStyle/>
        <a:p>
          <a:r>
            <a:rPr lang="en-US" dirty="0"/>
            <a:t>• Vision</a:t>
          </a:r>
        </a:p>
      </dgm:t>
    </dgm:pt>
    <dgm:pt modelId="{8634FC18-F12C-434D-8202-536165B19195}" type="parTrans" cxnId="{1DBC7BE8-A900-4B2A-A666-B48D5295F886}">
      <dgm:prSet/>
      <dgm:spPr/>
      <dgm:t>
        <a:bodyPr/>
        <a:lstStyle/>
        <a:p>
          <a:endParaRPr lang="en-US"/>
        </a:p>
      </dgm:t>
    </dgm:pt>
    <dgm:pt modelId="{433F7DFA-E91F-4BAF-8228-5AA9CC6F3A1E}" type="sibTrans" cxnId="{1DBC7BE8-A900-4B2A-A666-B48D5295F886}">
      <dgm:prSet/>
      <dgm:spPr/>
      <dgm:t>
        <a:bodyPr/>
        <a:lstStyle/>
        <a:p>
          <a:endParaRPr lang="en-US"/>
        </a:p>
      </dgm:t>
    </dgm:pt>
    <dgm:pt modelId="{BDA2BAA4-FDAB-4DA5-B166-520E5D72887B}">
      <dgm:prSet/>
      <dgm:spPr/>
      <dgm:t>
        <a:bodyPr/>
        <a:lstStyle/>
        <a:p>
          <a:r>
            <a:rPr lang="en-US"/>
            <a:t>• Values and Patient impact</a:t>
          </a:r>
        </a:p>
      </dgm:t>
    </dgm:pt>
    <dgm:pt modelId="{3F76695D-50B2-4E74-AFAA-7E686B10E4E2}" type="parTrans" cxnId="{D5284DC0-8310-4DE9-9432-8EA64C1E2D56}">
      <dgm:prSet/>
      <dgm:spPr/>
      <dgm:t>
        <a:bodyPr/>
        <a:lstStyle/>
        <a:p>
          <a:endParaRPr lang="en-US"/>
        </a:p>
      </dgm:t>
    </dgm:pt>
    <dgm:pt modelId="{DAEB9874-FEFA-4A16-B0A8-D4210AB43974}" type="sibTrans" cxnId="{D5284DC0-8310-4DE9-9432-8EA64C1E2D56}">
      <dgm:prSet/>
      <dgm:spPr/>
      <dgm:t>
        <a:bodyPr/>
        <a:lstStyle/>
        <a:p>
          <a:endParaRPr lang="en-US"/>
        </a:p>
      </dgm:t>
    </dgm:pt>
    <dgm:pt modelId="{D6FC85B2-DEAF-1B46-83F1-15FAA19B583F}" type="pres">
      <dgm:prSet presAssocID="{B5822965-258F-4529-B58C-CD948701366A}" presName="diagram" presStyleCnt="0">
        <dgm:presLayoutVars>
          <dgm:dir/>
          <dgm:resizeHandles val="exact"/>
        </dgm:presLayoutVars>
      </dgm:prSet>
      <dgm:spPr/>
    </dgm:pt>
    <dgm:pt modelId="{8FA205AD-5B86-AC4B-8153-5DD137FFBC2B}" type="pres">
      <dgm:prSet presAssocID="{1B7FFBA9-E2DA-4541-9AE9-FC6AC2E64AFD}" presName="node" presStyleLbl="node1" presStyleIdx="0" presStyleCnt="3">
        <dgm:presLayoutVars>
          <dgm:bulletEnabled val="1"/>
        </dgm:presLayoutVars>
      </dgm:prSet>
      <dgm:spPr/>
    </dgm:pt>
    <dgm:pt modelId="{9222EB9A-73D1-464A-81BB-9811E9E2FA4D}" type="pres">
      <dgm:prSet presAssocID="{C451CEC6-5DB2-4DEE-8E7D-6BFA24C15704}" presName="sibTrans" presStyleCnt="0"/>
      <dgm:spPr/>
    </dgm:pt>
    <dgm:pt modelId="{3B1440FF-2354-F846-8D40-50E0E3459130}" type="pres">
      <dgm:prSet presAssocID="{36B76717-578A-4BFD-90C5-DF17DBF337F2}" presName="node" presStyleLbl="node1" presStyleIdx="1" presStyleCnt="3">
        <dgm:presLayoutVars>
          <dgm:bulletEnabled val="1"/>
        </dgm:presLayoutVars>
      </dgm:prSet>
      <dgm:spPr/>
    </dgm:pt>
    <dgm:pt modelId="{9DF4704C-5877-4F40-94F3-BCC8A99D3608}" type="pres">
      <dgm:prSet presAssocID="{433F7DFA-E91F-4BAF-8228-5AA9CC6F3A1E}" presName="sibTrans" presStyleCnt="0"/>
      <dgm:spPr/>
    </dgm:pt>
    <dgm:pt modelId="{A9F71BDA-DDCF-BF4D-8C79-CEFFEF74FC08}" type="pres">
      <dgm:prSet presAssocID="{BDA2BAA4-FDAB-4DA5-B166-520E5D72887B}" presName="node" presStyleLbl="node1" presStyleIdx="2" presStyleCnt="3">
        <dgm:presLayoutVars>
          <dgm:bulletEnabled val="1"/>
        </dgm:presLayoutVars>
      </dgm:prSet>
      <dgm:spPr/>
    </dgm:pt>
  </dgm:ptLst>
  <dgm:cxnLst>
    <dgm:cxn modelId="{5CB3F415-C94E-DA44-BE75-F012976C23CF}" type="presOf" srcId="{BDA2BAA4-FDAB-4DA5-B166-520E5D72887B}" destId="{A9F71BDA-DDCF-BF4D-8C79-CEFFEF74FC08}" srcOrd="0" destOrd="0" presId="urn:microsoft.com/office/officeart/2005/8/layout/default"/>
    <dgm:cxn modelId="{2C51E93E-01C4-2547-BDB2-5FB90ABC50A1}" type="presOf" srcId="{1B7FFBA9-E2DA-4541-9AE9-FC6AC2E64AFD}" destId="{8FA205AD-5B86-AC4B-8153-5DD137FFBC2B}" srcOrd="0" destOrd="0" presId="urn:microsoft.com/office/officeart/2005/8/layout/default"/>
    <dgm:cxn modelId="{539FEA3F-749A-4E9B-A8DE-D5A36996E5A1}" srcId="{B5822965-258F-4529-B58C-CD948701366A}" destId="{1B7FFBA9-E2DA-4541-9AE9-FC6AC2E64AFD}" srcOrd="0" destOrd="0" parTransId="{1D3D6963-C14F-4EA2-8EA9-4743CA6705BB}" sibTransId="{C451CEC6-5DB2-4DEE-8E7D-6BFA24C15704}"/>
    <dgm:cxn modelId="{D5284DC0-8310-4DE9-9432-8EA64C1E2D56}" srcId="{B5822965-258F-4529-B58C-CD948701366A}" destId="{BDA2BAA4-FDAB-4DA5-B166-520E5D72887B}" srcOrd="2" destOrd="0" parTransId="{3F76695D-50B2-4E74-AFAA-7E686B10E4E2}" sibTransId="{DAEB9874-FEFA-4A16-B0A8-D4210AB43974}"/>
    <dgm:cxn modelId="{D79F1CC5-3762-A741-9656-D401304F7E0F}" type="presOf" srcId="{36B76717-578A-4BFD-90C5-DF17DBF337F2}" destId="{3B1440FF-2354-F846-8D40-50E0E3459130}" srcOrd="0" destOrd="0" presId="urn:microsoft.com/office/officeart/2005/8/layout/default"/>
    <dgm:cxn modelId="{E33399DB-AFDC-7249-9A9E-C53A24B38697}" type="presOf" srcId="{B5822965-258F-4529-B58C-CD948701366A}" destId="{D6FC85B2-DEAF-1B46-83F1-15FAA19B583F}" srcOrd="0" destOrd="0" presId="urn:microsoft.com/office/officeart/2005/8/layout/default"/>
    <dgm:cxn modelId="{1DBC7BE8-A900-4B2A-A666-B48D5295F886}" srcId="{B5822965-258F-4529-B58C-CD948701366A}" destId="{36B76717-578A-4BFD-90C5-DF17DBF337F2}" srcOrd="1" destOrd="0" parTransId="{8634FC18-F12C-434D-8202-536165B19195}" sibTransId="{433F7DFA-E91F-4BAF-8228-5AA9CC6F3A1E}"/>
    <dgm:cxn modelId="{AECE5E6B-1AA5-8444-B310-2B0AA0DE189E}" type="presParOf" srcId="{D6FC85B2-DEAF-1B46-83F1-15FAA19B583F}" destId="{8FA205AD-5B86-AC4B-8153-5DD137FFBC2B}" srcOrd="0" destOrd="0" presId="urn:microsoft.com/office/officeart/2005/8/layout/default"/>
    <dgm:cxn modelId="{C85C618B-3B59-4D42-82B3-D1647851ECCB}" type="presParOf" srcId="{D6FC85B2-DEAF-1B46-83F1-15FAA19B583F}" destId="{9222EB9A-73D1-464A-81BB-9811E9E2FA4D}" srcOrd="1" destOrd="0" presId="urn:microsoft.com/office/officeart/2005/8/layout/default"/>
    <dgm:cxn modelId="{25E0399F-3955-F34B-A1F8-0EE42B4197DC}" type="presParOf" srcId="{D6FC85B2-DEAF-1B46-83F1-15FAA19B583F}" destId="{3B1440FF-2354-F846-8D40-50E0E3459130}" srcOrd="2" destOrd="0" presId="urn:microsoft.com/office/officeart/2005/8/layout/default"/>
    <dgm:cxn modelId="{0B45E0B0-D235-FE4E-AAB5-4A08FB25BAFA}" type="presParOf" srcId="{D6FC85B2-DEAF-1B46-83F1-15FAA19B583F}" destId="{9DF4704C-5877-4F40-94F3-BCC8A99D3608}" srcOrd="3" destOrd="0" presId="urn:microsoft.com/office/officeart/2005/8/layout/default"/>
    <dgm:cxn modelId="{41652BD1-9867-2849-8DD4-8D8A4B0AE7D3}" type="presParOf" srcId="{D6FC85B2-DEAF-1B46-83F1-15FAA19B583F}" destId="{A9F71BDA-DDCF-BF4D-8C79-CEFFEF74FC08}"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F67A8B-C967-AB4D-8481-7BCD05F469B8}">
      <dsp:nvSpPr>
        <dsp:cNvPr id="0" name=""/>
        <dsp:cNvSpPr/>
      </dsp:nvSpPr>
      <dsp:spPr>
        <a:xfrm>
          <a:off x="0" y="0"/>
          <a:ext cx="6966490" cy="110682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As a physician-founder, you shift from being a "solo performer" to a "conductor."</a:t>
          </a:r>
        </a:p>
      </dsp:txBody>
      <dsp:txXfrm>
        <a:off x="32418" y="32418"/>
        <a:ext cx="5772143" cy="1041985"/>
      </dsp:txXfrm>
    </dsp:sp>
    <dsp:sp modelId="{BFCF8ACF-2EC7-0148-8364-66CD0369B4C1}">
      <dsp:nvSpPr>
        <dsp:cNvPr id="0" name=""/>
        <dsp:cNvSpPr/>
      </dsp:nvSpPr>
      <dsp:spPr>
        <a:xfrm>
          <a:off x="614690" y="1291291"/>
          <a:ext cx="6966490" cy="1106821"/>
        </a:xfrm>
        <a:prstGeom prst="roundRect">
          <a:avLst>
            <a:gd name="adj" fmla="val 10000"/>
          </a:avLst>
        </a:prstGeom>
        <a:solidFill>
          <a:schemeClr val="accent2">
            <a:hueOff val="2340760"/>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Founder-led Culture:</a:t>
          </a:r>
          <a:r>
            <a:rPr lang="en-US" sz="1500" kern="1200"/>
            <a:t> Your identity dictates how staff interact with patients. Create a "Founder's Manifesto" for your team that outlines non-negotiables regarding patient dignity, technology use, and office etiquette.</a:t>
          </a:r>
        </a:p>
      </dsp:txBody>
      <dsp:txXfrm>
        <a:off x="647108" y="1323709"/>
        <a:ext cx="5567530" cy="1041985"/>
      </dsp:txXfrm>
    </dsp:sp>
    <dsp:sp modelId="{BEB113E8-FDD7-3F41-929D-A3D63BE71C5C}">
      <dsp:nvSpPr>
        <dsp:cNvPr id="0" name=""/>
        <dsp:cNvSpPr/>
      </dsp:nvSpPr>
      <dsp:spPr>
        <a:xfrm>
          <a:off x="1229380" y="2582583"/>
          <a:ext cx="6966490" cy="1106821"/>
        </a:xfrm>
        <a:prstGeom prst="roundRect">
          <a:avLst>
            <a:gd name="adj" fmla="val 10000"/>
          </a:avLst>
        </a:prstGeom>
        <a:solidFill>
          <a:schemeClr val="accent2">
            <a:hueOff val="4681520"/>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Burnout Prevention as Identity:</a:t>
          </a:r>
          <a:r>
            <a:rPr lang="en-US" sz="1500" kern="1200"/>
            <a:t> Position yourself as a "Sustainable Leader." By prioritizing your own wellness and setting boundaries on after-hours charting, you model a practice culture that attracts and retains high-quality staff in a competitive labor market.</a:t>
          </a:r>
        </a:p>
      </dsp:txBody>
      <dsp:txXfrm>
        <a:off x="1261798" y="2615001"/>
        <a:ext cx="5567530" cy="1041985"/>
      </dsp:txXfrm>
    </dsp:sp>
    <dsp:sp modelId="{E200BBBC-68A1-9E40-856A-E633C3D937E0}">
      <dsp:nvSpPr>
        <dsp:cNvPr id="0" name=""/>
        <dsp:cNvSpPr/>
      </dsp:nvSpPr>
      <dsp:spPr>
        <a:xfrm>
          <a:off x="6247056" y="839339"/>
          <a:ext cx="719433" cy="719433"/>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endParaRPr lang="en-US" sz="3200" kern="1200"/>
        </a:p>
      </dsp:txBody>
      <dsp:txXfrm>
        <a:off x="6408928" y="839339"/>
        <a:ext cx="395689" cy="541373"/>
      </dsp:txXfrm>
    </dsp:sp>
    <dsp:sp modelId="{235E7126-16CF-5342-90E1-F292C21900E0}">
      <dsp:nvSpPr>
        <dsp:cNvPr id="0" name=""/>
        <dsp:cNvSpPr/>
      </dsp:nvSpPr>
      <dsp:spPr>
        <a:xfrm>
          <a:off x="6861746" y="2123252"/>
          <a:ext cx="719433" cy="719433"/>
        </a:xfrm>
        <a:prstGeom prst="downArrow">
          <a:avLst>
            <a:gd name="adj1" fmla="val 55000"/>
            <a:gd name="adj2" fmla="val 45000"/>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endParaRPr lang="en-US" sz="3200" kern="1200"/>
        </a:p>
      </dsp:txBody>
      <dsp:txXfrm>
        <a:off x="7023618" y="2123252"/>
        <a:ext cx="395689" cy="5413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F44B47-47AD-9240-9BB3-599762B1B825}">
      <dsp:nvSpPr>
        <dsp:cNvPr id="0" name=""/>
        <dsp:cNvSpPr/>
      </dsp:nvSpPr>
      <dsp:spPr>
        <a:xfrm>
          <a:off x="0" y="991179"/>
          <a:ext cx="2305088" cy="1463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86C440-2073-3444-A3B6-87D93A6D93DF}">
      <dsp:nvSpPr>
        <dsp:cNvPr id="0" name=""/>
        <dsp:cNvSpPr/>
      </dsp:nvSpPr>
      <dsp:spPr>
        <a:xfrm>
          <a:off x="256120" y="1234494"/>
          <a:ext cx="2305088" cy="14637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 Rise of employed models</a:t>
          </a:r>
        </a:p>
      </dsp:txBody>
      <dsp:txXfrm>
        <a:off x="298991" y="1277365"/>
        <a:ext cx="2219346" cy="1377989"/>
      </dsp:txXfrm>
    </dsp:sp>
    <dsp:sp modelId="{08C6A19D-553E-1448-A49A-8FB03CBDC89D}">
      <dsp:nvSpPr>
        <dsp:cNvPr id="0" name=""/>
        <dsp:cNvSpPr/>
      </dsp:nvSpPr>
      <dsp:spPr>
        <a:xfrm>
          <a:off x="2817330" y="991179"/>
          <a:ext cx="2305088" cy="1463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DC440C-6E8E-E74C-AE16-B4CD76E9A548}">
      <dsp:nvSpPr>
        <dsp:cNvPr id="0" name=""/>
        <dsp:cNvSpPr/>
      </dsp:nvSpPr>
      <dsp:spPr>
        <a:xfrm>
          <a:off x="3073451" y="1234494"/>
          <a:ext cx="2305088" cy="14637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 Private practice revival</a:t>
          </a:r>
        </a:p>
      </dsp:txBody>
      <dsp:txXfrm>
        <a:off x="3116322" y="1277365"/>
        <a:ext cx="2219346" cy="1377989"/>
      </dsp:txXfrm>
    </dsp:sp>
    <dsp:sp modelId="{554585A2-5420-254D-BD41-07C1E5E4AC21}">
      <dsp:nvSpPr>
        <dsp:cNvPr id="0" name=""/>
        <dsp:cNvSpPr/>
      </dsp:nvSpPr>
      <dsp:spPr>
        <a:xfrm>
          <a:off x="5634661" y="991179"/>
          <a:ext cx="2305088" cy="1463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4197B0-60C0-DB41-8CC9-4628F99D18D2}">
      <dsp:nvSpPr>
        <dsp:cNvPr id="0" name=""/>
        <dsp:cNvSpPr/>
      </dsp:nvSpPr>
      <dsp:spPr>
        <a:xfrm>
          <a:off x="5890782" y="1234494"/>
          <a:ext cx="2305088" cy="14637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 Autonomy and well-being</a:t>
          </a:r>
        </a:p>
      </dsp:txBody>
      <dsp:txXfrm>
        <a:off x="5933653" y="1277365"/>
        <a:ext cx="2219346" cy="13779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8D7A9A-6F10-4226-8C4B-8F58828FD15A}">
      <dsp:nvSpPr>
        <dsp:cNvPr id="0" name=""/>
        <dsp:cNvSpPr/>
      </dsp:nvSpPr>
      <dsp:spPr>
        <a:xfrm>
          <a:off x="0" y="552"/>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AD9A80-D382-478F-8EDF-A4E8DFE20FDA}">
      <dsp:nvSpPr>
        <dsp:cNvPr id="0" name=""/>
        <dsp:cNvSpPr/>
      </dsp:nvSpPr>
      <dsp:spPr>
        <a:xfrm>
          <a:off x="391077" y="291436"/>
          <a:ext cx="711049" cy="711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A0327C-E55F-46A6-ADE2-72631E797610}">
      <dsp:nvSpPr>
        <dsp:cNvPr id="0" name=""/>
        <dsp:cNvSpPr/>
      </dsp:nvSpPr>
      <dsp:spPr>
        <a:xfrm>
          <a:off x="1493203" y="552"/>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 Control patient experience</a:t>
          </a:r>
        </a:p>
      </dsp:txBody>
      <dsp:txXfrm>
        <a:off x="1493203" y="552"/>
        <a:ext cx="6736396" cy="1292816"/>
      </dsp:txXfrm>
    </dsp:sp>
    <dsp:sp modelId="{8B13EEA2-9E00-4AE9-AC36-A97C724906ED}">
      <dsp:nvSpPr>
        <dsp:cNvPr id="0" name=""/>
        <dsp:cNvSpPr/>
      </dsp:nvSpPr>
      <dsp:spPr>
        <a:xfrm>
          <a:off x="0" y="161657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698B0B-CAB6-4567-9E35-1F7C33E4EB4A}">
      <dsp:nvSpPr>
        <dsp:cNvPr id="0" name=""/>
        <dsp:cNvSpPr/>
      </dsp:nvSpPr>
      <dsp:spPr>
        <a:xfrm>
          <a:off x="391077" y="1907456"/>
          <a:ext cx="711049" cy="711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097596-66C8-4908-9B82-232AB15E663B}">
      <dsp:nvSpPr>
        <dsp:cNvPr id="0" name=""/>
        <dsp:cNvSpPr/>
      </dsp:nvSpPr>
      <dsp:spPr>
        <a:xfrm>
          <a:off x="1493203" y="161657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 Practice design freedom</a:t>
          </a:r>
        </a:p>
      </dsp:txBody>
      <dsp:txXfrm>
        <a:off x="1493203" y="1616573"/>
        <a:ext cx="6736396" cy="1292816"/>
      </dsp:txXfrm>
    </dsp:sp>
    <dsp:sp modelId="{79D7C0A4-93EE-41E6-B1EE-7BEAC290B4D3}">
      <dsp:nvSpPr>
        <dsp:cNvPr id="0" name=""/>
        <dsp:cNvSpPr/>
      </dsp:nvSpPr>
      <dsp:spPr>
        <a:xfrm>
          <a:off x="0" y="323259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8097A9-5878-4EA7-BAA9-CE8E7F6328CF}">
      <dsp:nvSpPr>
        <dsp:cNvPr id="0" name=""/>
        <dsp:cNvSpPr/>
      </dsp:nvSpPr>
      <dsp:spPr>
        <a:xfrm>
          <a:off x="391077" y="3523477"/>
          <a:ext cx="711049" cy="7110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9057F4-766C-499C-A576-74DC83ED5D9C}">
      <dsp:nvSpPr>
        <dsp:cNvPr id="0" name=""/>
        <dsp:cNvSpPr/>
      </dsp:nvSpPr>
      <dsp:spPr>
        <a:xfrm>
          <a:off x="1493203" y="323259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 Wealth, independence and exit strategy</a:t>
          </a:r>
        </a:p>
      </dsp:txBody>
      <dsp:txXfrm>
        <a:off x="1493203" y="3232593"/>
        <a:ext cx="6736396" cy="12928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4BFF5-3875-EC42-8496-3C546F8C5C4F}">
      <dsp:nvSpPr>
        <dsp:cNvPr id="0" name=""/>
        <dsp:cNvSpPr/>
      </dsp:nvSpPr>
      <dsp:spPr>
        <a:xfrm>
          <a:off x="0" y="226897"/>
          <a:ext cx="5000124" cy="5000124"/>
        </a:xfrm>
        <a:prstGeom prst="diamond">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F241626-5ABC-5945-9FE6-08B6C938CAC0}">
      <dsp:nvSpPr>
        <dsp:cNvPr id="0" name=""/>
        <dsp:cNvSpPr/>
      </dsp:nvSpPr>
      <dsp:spPr>
        <a:xfrm>
          <a:off x="475011" y="701909"/>
          <a:ext cx="1950048" cy="1950048"/>
        </a:xfrm>
        <a:prstGeom prst="roundRect">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 Leadership mentality</a:t>
          </a:r>
        </a:p>
      </dsp:txBody>
      <dsp:txXfrm>
        <a:off x="570204" y="797102"/>
        <a:ext cx="1759662" cy="1759662"/>
      </dsp:txXfrm>
    </dsp:sp>
    <dsp:sp modelId="{5556BB74-1E08-AC45-BD33-7A7E6E841A90}">
      <dsp:nvSpPr>
        <dsp:cNvPr id="0" name=""/>
        <dsp:cNvSpPr/>
      </dsp:nvSpPr>
      <dsp:spPr>
        <a:xfrm>
          <a:off x="2575063" y="701909"/>
          <a:ext cx="1950048" cy="1950048"/>
        </a:xfrm>
        <a:prstGeom prst="roundRec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 Smart risk and innovation</a:t>
          </a:r>
        </a:p>
      </dsp:txBody>
      <dsp:txXfrm>
        <a:off x="2670256" y="797102"/>
        <a:ext cx="1759662" cy="1759662"/>
      </dsp:txXfrm>
    </dsp:sp>
    <dsp:sp modelId="{5EE49400-F234-E645-B7C2-ECA360F4BB12}">
      <dsp:nvSpPr>
        <dsp:cNvPr id="0" name=""/>
        <dsp:cNvSpPr/>
      </dsp:nvSpPr>
      <dsp:spPr>
        <a:xfrm>
          <a:off x="475011" y="2801961"/>
          <a:ext cx="1950048" cy="1950048"/>
        </a:xfrm>
        <a:prstGeom prst="round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 Value creation focus</a:t>
          </a:r>
        </a:p>
      </dsp:txBody>
      <dsp:txXfrm>
        <a:off x="570204" y="2897154"/>
        <a:ext cx="1759662" cy="1759662"/>
      </dsp:txXfrm>
    </dsp:sp>
    <dsp:sp modelId="{7ED00BE4-8C0F-1844-92DA-7DAE29685EF7}">
      <dsp:nvSpPr>
        <dsp:cNvPr id="0" name=""/>
        <dsp:cNvSpPr/>
      </dsp:nvSpPr>
      <dsp:spPr>
        <a:xfrm>
          <a:off x="2575063" y="2801961"/>
          <a:ext cx="1950048" cy="1950048"/>
        </a:xfrm>
        <a:prstGeom prst="roundRect">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 Scientific approach-  reference Adam Grant, </a:t>
          </a:r>
        </a:p>
      </dsp:txBody>
      <dsp:txXfrm>
        <a:off x="2670256" y="2897154"/>
        <a:ext cx="1759662" cy="17596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A205AD-5B86-AC4B-8153-5DD137FFBC2B}">
      <dsp:nvSpPr>
        <dsp:cNvPr id="0" name=""/>
        <dsp:cNvSpPr/>
      </dsp:nvSpPr>
      <dsp:spPr>
        <a:xfrm>
          <a:off x="429570" y="472"/>
          <a:ext cx="3346456" cy="2007873"/>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a:t>• Mission</a:t>
          </a:r>
        </a:p>
      </dsp:txBody>
      <dsp:txXfrm>
        <a:off x="429570" y="472"/>
        <a:ext cx="3346456" cy="2007873"/>
      </dsp:txXfrm>
    </dsp:sp>
    <dsp:sp modelId="{3B1440FF-2354-F846-8D40-50E0E3459130}">
      <dsp:nvSpPr>
        <dsp:cNvPr id="0" name=""/>
        <dsp:cNvSpPr/>
      </dsp:nvSpPr>
      <dsp:spPr>
        <a:xfrm>
          <a:off x="4110672" y="472"/>
          <a:ext cx="3346456" cy="2007873"/>
        </a:xfrm>
        <a:prstGeom prst="rect">
          <a:avLst/>
        </a:prstGeom>
        <a:solidFill>
          <a:schemeClr val="accent2">
            <a:hueOff val="2340760"/>
            <a:satOff val="-2919"/>
            <a:lumOff val="68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 Vision</a:t>
          </a:r>
        </a:p>
      </dsp:txBody>
      <dsp:txXfrm>
        <a:off x="4110672" y="472"/>
        <a:ext cx="3346456" cy="2007873"/>
      </dsp:txXfrm>
    </dsp:sp>
    <dsp:sp modelId="{A9F71BDA-DDCF-BF4D-8C79-CEFFEF74FC08}">
      <dsp:nvSpPr>
        <dsp:cNvPr id="0" name=""/>
        <dsp:cNvSpPr/>
      </dsp:nvSpPr>
      <dsp:spPr>
        <a:xfrm>
          <a:off x="2270121" y="2342991"/>
          <a:ext cx="3346456" cy="2007873"/>
        </a:xfrm>
        <a:prstGeom prst="rect">
          <a:avLst/>
        </a:prstGeom>
        <a:solidFill>
          <a:schemeClr val="accent2">
            <a:hueOff val="4681520"/>
            <a:satOff val="-5839"/>
            <a:lumOff val="137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a:t>• Values and Patient impact</a:t>
          </a:r>
        </a:p>
      </dsp:txBody>
      <dsp:txXfrm>
        <a:off x="2270121" y="2342991"/>
        <a:ext cx="3346456" cy="200787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97324" y="1146412"/>
            <a:ext cx="6760761" cy="2402006"/>
          </a:xfrm>
        </p:spPr>
        <p:txBody>
          <a:bodyPr anchor="b">
            <a:normAutofit fontScale="90000"/>
          </a:bodyPr>
          <a:lstStyle/>
          <a:p>
            <a:pPr algn="l"/>
            <a:r>
              <a:rPr lang="en-US" sz="6000" dirty="0"/>
              <a:t>Physician Entrepreneur Foundations</a:t>
            </a: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 y="4374554"/>
            <a:ext cx="9144005"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105491" y="4374554"/>
            <a:ext cx="3038508"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9143988"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 y="4380927"/>
            <a:ext cx="9144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97323" y="4892722"/>
            <a:ext cx="4790367" cy="1078173"/>
          </a:xfrm>
        </p:spPr>
        <p:txBody>
          <a:bodyPr anchor="ctr">
            <a:normAutofit/>
          </a:bodyPr>
          <a:lstStyle/>
          <a:p>
            <a:pPr algn="l"/>
            <a:r>
              <a:rPr lang="en-US">
                <a:solidFill>
                  <a:srgbClr val="FFFFFF"/>
                </a:solidFill>
              </a:rPr>
              <a:t>Week 1: Introduction &amp; Mindset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C133B4-8EAD-6788-080E-B77E7C568AB6}"/>
              </a:ext>
            </a:extLst>
          </p:cNvPr>
          <p:cNvSpPr>
            <a:spLocks noGrp="1"/>
          </p:cNvSpPr>
          <p:nvPr>
            <p:ph type="title"/>
          </p:nvPr>
        </p:nvSpPr>
        <p:spPr>
          <a:xfrm>
            <a:off x="350041" y="586855"/>
            <a:ext cx="2401025" cy="3387497"/>
          </a:xfrm>
        </p:spPr>
        <p:txBody>
          <a:bodyPr anchor="b">
            <a:normAutofit/>
          </a:bodyPr>
          <a:lstStyle/>
          <a:p>
            <a:pPr algn="r"/>
            <a:r>
              <a:rPr lang="en-US" sz="3500">
                <a:solidFill>
                  <a:srgbClr val="FFFFFF"/>
                </a:solidFill>
              </a:rPr>
              <a:t>Strategic Planning</a:t>
            </a:r>
          </a:p>
        </p:txBody>
      </p:sp>
      <p:sp>
        <p:nvSpPr>
          <p:cNvPr id="3" name="Content Placeholder 2">
            <a:extLst>
              <a:ext uri="{FF2B5EF4-FFF2-40B4-BE49-F238E27FC236}">
                <a16:creationId xmlns:a16="http://schemas.microsoft.com/office/drawing/2014/main" id="{8A40C3BB-E345-1E67-9238-F8F4CF24CD3D}"/>
              </a:ext>
            </a:extLst>
          </p:cNvPr>
          <p:cNvSpPr>
            <a:spLocks noGrp="1"/>
          </p:cNvSpPr>
          <p:nvPr>
            <p:ph idx="1"/>
          </p:nvPr>
        </p:nvSpPr>
        <p:spPr>
          <a:xfrm>
            <a:off x="3607694" y="649480"/>
            <a:ext cx="4916510" cy="5546047"/>
          </a:xfrm>
        </p:spPr>
        <p:txBody>
          <a:bodyPr anchor="ctr">
            <a:normAutofit lnSpcReduction="10000"/>
          </a:bodyPr>
          <a:lstStyle/>
          <a:p>
            <a:pPr marL="0" indent="0">
              <a:buNone/>
            </a:pPr>
            <a:r>
              <a:rPr lang="en-US" sz="2400" dirty="0"/>
              <a:t>A physician deciding to open a private practice should start by developing a strategic plan. Strategic planning is paramount to establishing and maintaining a successful medical practice. This blueprint details essential choices and initiatives that form an organization's identity, define its purpose, and articulate the reasons behind its actions, all with a forward-looking perspective. Your strategic plan will set the practice's mission with clear long-term objectives, programs, and priorities for allocating resources.</a:t>
            </a:r>
          </a:p>
          <a:p>
            <a:endParaRPr lang="en-US" sz="1700" dirty="0"/>
          </a:p>
        </p:txBody>
      </p:sp>
    </p:spTree>
    <p:extLst>
      <p:ext uri="{BB962C8B-B14F-4D97-AF65-F5344CB8AC3E}">
        <p14:creationId xmlns:p14="http://schemas.microsoft.com/office/powerpoint/2010/main" val="4264232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3D rendering of game pieces tied together with a rope">
            <a:extLst>
              <a:ext uri="{FF2B5EF4-FFF2-40B4-BE49-F238E27FC236}">
                <a16:creationId xmlns:a16="http://schemas.microsoft.com/office/drawing/2014/main" id="{7F393E37-5CE9-5B52-AC08-B81E196428D7}"/>
              </a:ext>
            </a:extLst>
          </p:cNvPr>
          <p:cNvPicPr>
            <a:picLocks noChangeAspect="1"/>
          </p:cNvPicPr>
          <p:nvPr/>
        </p:nvPicPr>
        <p:blipFill>
          <a:blip r:embed="rId2"/>
          <a:srcRect l="14727" r="40898"/>
          <a:stretch>
            <a:fillRect/>
          </a:stretch>
        </p:blipFill>
        <p:spPr>
          <a:xfrm>
            <a:off x="20" y="-2"/>
            <a:ext cx="4057627"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7647" y="-1"/>
            <a:ext cx="508635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F90619-1963-F787-AFAE-AE4B5AF896B1}"/>
              </a:ext>
            </a:extLst>
          </p:cNvPr>
          <p:cNvSpPr>
            <a:spLocks noGrp="1"/>
          </p:cNvSpPr>
          <p:nvPr>
            <p:ph type="title"/>
          </p:nvPr>
        </p:nvSpPr>
        <p:spPr>
          <a:xfrm>
            <a:off x="4586487" y="405685"/>
            <a:ext cx="3795513" cy="672001"/>
          </a:xfrm>
        </p:spPr>
        <p:txBody>
          <a:bodyPr>
            <a:normAutofit/>
          </a:bodyPr>
          <a:lstStyle/>
          <a:p>
            <a:r>
              <a:rPr lang="en-US" sz="3500" dirty="0"/>
              <a:t>Strategic Planning</a:t>
            </a:r>
          </a:p>
        </p:txBody>
      </p:sp>
      <p:sp>
        <p:nvSpPr>
          <p:cNvPr id="3" name="Content Placeholder 2">
            <a:extLst>
              <a:ext uri="{FF2B5EF4-FFF2-40B4-BE49-F238E27FC236}">
                <a16:creationId xmlns:a16="http://schemas.microsoft.com/office/drawing/2014/main" id="{1B06B444-B9B0-E869-566C-7EB4FE918110}"/>
              </a:ext>
            </a:extLst>
          </p:cNvPr>
          <p:cNvSpPr>
            <a:spLocks noGrp="1"/>
          </p:cNvSpPr>
          <p:nvPr>
            <p:ph idx="1"/>
          </p:nvPr>
        </p:nvSpPr>
        <p:spPr>
          <a:xfrm>
            <a:off x="4464365" y="1461600"/>
            <a:ext cx="4098725" cy="5162392"/>
          </a:xfrm>
        </p:spPr>
        <p:txBody>
          <a:bodyPr anchor="ctr">
            <a:normAutofit/>
          </a:bodyPr>
          <a:lstStyle/>
          <a:p>
            <a:pPr marL="0" indent="0">
              <a:lnSpc>
                <a:spcPct val="90000"/>
              </a:lnSpc>
              <a:buNone/>
            </a:pPr>
            <a:r>
              <a:rPr lang="en-US" sz="2200" dirty="0"/>
              <a:t>Focus areas for a strategic plan:</a:t>
            </a:r>
          </a:p>
          <a:p>
            <a:pPr lvl="0">
              <a:lnSpc>
                <a:spcPct val="90000"/>
              </a:lnSpc>
            </a:pPr>
            <a:r>
              <a:rPr lang="en-US" sz="2200" dirty="0"/>
              <a:t>Mission, vision and values</a:t>
            </a:r>
          </a:p>
          <a:p>
            <a:pPr lvl="0">
              <a:lnSpc>
                <a:spcPct val="90000"/>
              </a:lnSpc>
            </a:pPr>
            <a:r>
              <a:rPr lang="en-US" sz="2200" dirty="0"/>
              <a:t>Competitive environment</a:t>
            </a:r>
          </a:p>
          <a:p>
            <a:pPr lvl="0">
              <a:lnSpc>
                <a:spcPct val="90000"/>
              </a:lnSpc>
            </a:pPr>
            <a:r>
              <a:rPr lang="en-US" sz="2200" dirty="0"/>
              <a:t>Risk Assessment and Scenario planning</a:t>
            </a:r>
          </a:p>
          <a:p>
            <a:pPr lvl="0">
              <a:lnSpc>
                <a:spcPct val="90000"/>
              </a:lnSpc>
            </a:pPr>
            <a:r>
              <a:rPr lang="en-US" sz="2200" dirty="0"/>
              <a:t>Target patient demographics</a:t>
            </a:r>
          </a:p>
          <a:p>
            <a:pPr lvl="0">
              <a:lnSpc>
                <a:spcPct val="90000"/>
              </a:lnSpc>
            </a:pPr>
            <a:r>
              <a:rPr lang="en-US" sz="2200" dirty="0"/>
              <a:t>Business discipline and financial management (1-5 year financial projections)</a:t>
            </a:r>
          </a:p>
          <a:p>
            <a:pPr lvl="0">
              <a:lnSpc>
                <a:spcPct val="90000"/>
              </a:lnSpc>
            </a:pPr>
            <a:r>
              <a:rPr lang="en-US" sz="2200" dirty="0"/>
              <a:t>Networking and thought leadership opportunities</a:t>
            </a:r>
          </a:p>
          <a:p>
            <a:pPr lvl="0">
              <a:lnSpc>
                <a:spcPct val="90000"/>
              </a:lnSpc>
            </a:pPr>
            <a:r>
              <a:rPr lang="en-US" sz="2200" dirty="0"/>
              <a:t>Forward Thinking- Quarterly goal-setting, mini-strategic retreats, other planning sessions</a:t>
            </a:r>
          </a:p>
          <a:p>
            <a:pPr>
              <a:lnSpc>
                <a:spcPct val="90000"/>
              </a:lnSpc>
            </a:pPr>
            <a:endParaRPr lang="en-US" sz="1400" dirty="0"/>
          </a:p>
        </p:txBody>
      </p:sp>
    </p:spTree>
    <p:extLst>
      <p:ext uri="{BB962C8B-B14F-4D97-AF65-F5344CB8AC3E}">
        <p14:creationId xmlns:p14="http://schemas.microsoft.com/office/powerpoint/2010/main" val="4149302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5CB2049-4347-B25E-06F3-D2405BBA9718}"/>
              </a:ext>
            </a:extLst>
          </p:cNvPr>
          <p:cNvPicPr>
            <a:picLocks noChangeAspect="1"/>
          </p:cNvPicPr>
          <p:nvPr/>
        </p:nvPicPr>
        <p:blipFill>
          <a:blip r:embed="rId2">
            <a:duotone>
              <a:prstClr val="black"/>
              <a:schemeClr val="tx2">
                <a:tint val="45000"/>
                <a:satMod val="400000"/>
              </a:schemeClr>
            </a:duotone>
            <a:alphaModFix amt="25000"/>
          </a:blip>
          <a:srcRect l="5296" r="8703" b="-1"/>
          <a:stretch>
            <a:fillRect/>
          </a:stretch>
        </p:blipFill>
        <p:spPr>
          <a:xfrm>
            <a:off x="20" y="10"/>
            <a:ext cx="9143980" cy="6857990"/>
          </a:xfrm>
          <a:prstGeom prst="rect">
            <a:avLst/>
          </a:prstGeom>
        </p:spPr>
      </p:pic>
      <p:sp>
        <p:nvSpPr>
          <p:cNvPr id="2" name="Title 1"/>
          <p:cNvSpPr>
            <a:spLocks noGrp="1"/>
          </p:cNvSpPr>
          <p:nvPr>
            <p:ph type="title"/>
          </p:nvPr>
        </p:nvSpPr>
        <p:spPr>
          <a:xfrm>
            <a:off x="628650" y="365125"/>
            <a:ext cx="7886700" cy="1325563"/>
          </a:xfrm>
        </p:spPr>
        <p:txBody>
          <a:bodyPr>
            <a:normAutofit/>
          </a:bodyPr>
          <a:lstStyle/>
          <a:p>
            <a:pPr>
              <a:lnSpc>
                <a:spcPct val="90000"/>
              </a:lnSpc>
            </a:pPr>
            <a:r>
              <a:rPr lang="en-US" dirty="0"/>
              <a:t>Strategic Planning</a:t>
            </a:r>
            <a:br>
              <a:rPr lang="en-US" dirty="0"/>
            </a:br>
            <a:r>
              <a:rPr dirty="0"/>
              <a:t>Defining Your Why</a:t>
            </a:r>
            <a:endParaRPr lang="en-US"/>
          </a:p>
        </p:txBody>
      </p:sp>
      <p:graphicFrame>
        <p:nvGraphicFramePr>
          <p:cNvPr id="5" name="Content Placeholder 2">
            <a:extLst>
              <a:ext uri="{FF2B5EF4-FFF2-40B4-BE49-F238E27FC236}">
                <a16:creationId xmlns:a16="http://schemas.microsoft.com/office/drawing/2014/main" id="{338F6921-86C0-AEA2-969A-ED5D4D0C2E64}"/>
              </a:ext>
            </a:extLst>
          </p:cNvPr>
          <p:cNvGraphicFramePr>
            <a:graphicFrameLocks noGrp="1"/>
          </p:cNvGraphicFramePr>
          <p:nvPr>
            <p:ph idx="1"/>
            <p:extLst>
              <p:ext uri="{D42A27DB-BD31-4B8C-83A1-F6EECF244321}">
                <p14:modId xmlns:p14="http://schemas.microsoft.com/office/powerpoint/2010/main" val="1103752651"/>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Practice Models and Legal Structure</a:t>
            </a:r>
          </a:p>
        </p:txBody>
      </p:sp>
      <p:sp>
        <p:nvSpPr>
          <p:cNvPr id="3" name="Content Placeholder 2"/>
          <p:cNvSpPr>
            <a:spLocks noGrp="1"/>
          </p:cNvSpPr>
          <p:nvPr>
            <p:ph idx="1"/>
          </p:nvPr>
        </p:nvSpPr>
        <p:spPr>
          <a:xfrm>
            <a:off x="1028699" y="2318197"/>
            <a:ext cx="7293023" cy="3683358"/>
          </a:xfrm>
        </p:spPr>
        <p:txBody>
          <a:bodyPr anchor="ctr">
            <a:normAutofit/>
          </a:bodyPr>
          <a:lstStyle/>
          <a:p>
            <a:pPr marL="0" indent="0">
              <a:buNone/>
            </a:pPr>
            <a:r>
              <a:rPr lang="en-US" sz="2400" b="1" dirty="0"/>
              <a:t>Practice models can include: </a:t>
            </a:r>
          </a:p>
          <a:p>
            <a:pPr marL="0" indent="0">
              <a:buNone/>
            </a:pPr>
            <a:r>
              <a:rPr lang="en-US" sz="2400" dirty="0"/>
              <a:t>• Solo, DPC, Concierge, Hybrid models</a:t>
            </a:r>
          </a:p>
          <a:p>
            <a:pPr marL="0" indent="0">
              <a:buNone/>
            </a:pPr>
            <a:r>
              <a:rPr lang="en-US" sz="2400" b="1" dirty="0"/>
              <a:t>Legal Structure</a:t>
            </a:r>
            <a:r>
              <a:rPr lang="en-US" sz="2400" dirty="0"/>
              <a:t>  (this is covered in detail in week 3) Working with attorneys to establish your practice as a legal entity (e.g., LLC, S-Corp, or PLLC), which determines your tax and liability status. </a:t>
            </a:r>
          </a:p>
          <a:p>
            <a:pPr marL="0" indent="0">
              <a:buNone/>
            </a:pP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5D811D-6FF4-CBF1-B608-0C6A5CF7AF96}"/>
              </a:ext>
            </a:extLst>
          </p:cNvPr>
          <p:cNvSpPr>
            <a:spLocks noGrp="1"/>
          </p:cNvSpPr>
          <p:nvPr>
            <p:ph type="title"/>
          </p:nvPr>
        </p:nvSpPr>
        <p:spPr>
          <a:xfrm>
            <a:off x="852297" y="502021"/>
            <a:ext cx="7266222" cy="1642969"/>
          </a:xfrm>
        </p:spPr>
        <p:txBody>
          <a:bodyPr anchor="b">
            <a:normAutofit/>
          </a:bodyPr>
          <a:lstStyle/>
          <a:p>
            <a:pPr>
              <a:lnSpc>
                <a:spcPct val="90000"/>
              </a:lnSpc>
            </a:pPr>
            <a:br>
              <a:rPr lang="en-US" sz="3000" b="1" dirty="0"/>
            </a:br>
            <a:r>
              <a:rPr lang="en-US" sz="3000" b="1" dirty="0"/>
              <a:t>Orientation &amp; Physician Identity as Founder</a:t>
            </a:r>
            <a:br>
              <a:rPr lang="en-US" sz="3000" dirty="0"/>
            </a:br>
            <a:endParaRPr lang="en-US" sz="3000" dirty="0"/>
          </a:p>
        </p:txBody>
      </p:sp>
      <p:sp>
        <p:nvSpPr>
          <p:cNvPr id="3" name="Content Placeholder 2">
            <a:extLst>
              <a:ext uri="{FF2B5EF4-FFF2-40B4-BE49-F238E27FC236}">
                <a16:creationId xmlns:a16="http://schemas.microsoft.com/office/drawing/2014/main" id="{26EBB72A-E7E4-9673-9014-1C46825DFE49}"/>
              </a:ext>
            </a:extLst>
          </p:cNvPr>
          <p:cNvSpPr>
            <a:spLocks noGrp="1"/>
          </p:cNvSpPr>
          <p:nvPr>
            <p:ph idx="1"/>
          </p:nvPr>
        </p:nvSpPr>
        <p:spPr>
          <a:xfrm>
            <a:off x="852297" y="2418409"/>
            <a:ext cx="7266222" cy="3454358"/>
          </a:xfrm>
        </p:spPr>
        <p:txBody>
          <a:bodyPr anchor="t">
            <a:normAutofit fontScale="92500"/>
          </a:bodyPr>
          <a:lstStyle/>
          <a:p>
            <a:r>
              <a:rPr lang="en-US" sz="2400" dirty="0"/>
              <a:t>The "Physician Identity" has evolved from a clinical role into a multi-dimensional brand. As a founder, your identity must bridge the gap between being a trusted clinician, a business leader, and a digital authority.</a:t>
            </a:r>
          </a:p>
          <a:p>
            <a:r>
              <a:rPr lang="en-US" sz="2400" dirty="0"/>
              <a:t>Four pillars to solidify your identity during the launch phase: </a:t>
            </a:r>
            <a:r>
              <a:rPr lang="en-US" sz="2400" b="1" dirty="0"/>
              <a:t>Leadership &amp; Culture Setting</a:t>
            </a:r>
            <a:r>
              <a:rPr lang="en-US" sz="2400" dirty="0"/>
              <a:t>, </a:t>
            </a:r>
            <a:r>
              <a:rPr lang="en-US" sz="2400" b="1" dirty="0"/>
              <a:t>The Clinical Persona &amp; Brand Voice, Digital Authority &amp; Thought Leadership, and Professional Liability &amp; Identity Protection</a:t>
            </a:r>
            <a:endParaRPr lang="en-US" sz="2400" dirty="0"/>
          </a:p>
          <a:p>
            <a:endParaRPr lang="en-US" sz="1700" dirty="0"/>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9144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6400799"/>
            <a:ext cx="611504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487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8F03ED-35EF-A63A-33E2-1C5A33FAA43E}"/>
              </a:ext>
            </a:extLst>
          </p:cNvPr>
          <p:cNvSpPr>
            <a:spLocks noGrp="1"/>
          </p:cNvSpPr>
          <p:nvPr>
            <p:ph type="title"/>
          </p:nvPr>
        </p:nvSpPr>
        <p:spPr>
          <a:xfrm>
            <a:off x="1037673" y="348865"/>
            <a:ext cx="7288583" cy="1576446"/>
          </a:xfrm>
        </p:spPr>
        <p:txBody>
          <a:bodyPr anchor="ctr">
            <a:normAutofit/>
          </a:bodyPr>
          <a:lstStyle/>
          <a:p>
            <a:r>
              <a:rPr lang="en-US" sz="3500" b="1" dirty="0">
                <a:solidFill>
                  <a:srgbClr val="FFFFFF"/>
                </a:solidFill>
              </a:rPr>
              <a:t>Leadership &amp; Culture </a:t>
            </a:r>
            <a:r>
              <a:rPr lang="en-US" sz="3500" dirty="0">
                <a:solidFill>
                  <a:srgbClr val="FFFFFF"/>
                </a:solidFill>
              </a:rPr>
              <a:t> </a:t>
            </a:r>
            <a:endParaRPr lang="en-US" sz="3500">
              <a:solidFill>
                <a:srgbClr val="FFFFFF"/>
              </a:solidFill>
            </a:endParaRPr>
          </a:p>
        </p:txBody>
      </p:sp>
      <p:graphicFrame>
        <p:nvGraphicFramePr>
          <p:cNvPr id="5" name="Content Placeholder 2">
            <a:extLst>
              <a:ext uri="{FF2B5EF4-FFF2-40B4-BE49-F238E27FC236}">
                <a16:creationId xmlns:a16="http://schemas.microsoft.com/office/drawing/2014/main" id="{9A00813E-0404-1DEA-2454-22CC41C16FE9}"/>
              </a:ext>
            </a:extLst>
          </p:cNvPr>
          <p:cNvGraphicFramePr>
            <a:graphicFrameLocks noGrp="1"/>
          </p:cNvGraphicFramePr>
          <p:nvPr>
            <p:ph idx="1"/>
            <p:extLst>
              <p:ext uri="{D42A27DB-BD31-4B8C-83A1-F6EECF244321}">
                <p14:modId xmlns:p14="http://schemas.microsoft.com/office/powerpoint/2010/main" val="1729074034"/>
              </p:ext>
            </p:extLst>
          </p:nvPr>
        </p:nvGraphicFramePr>
        <p:xfrm>
          <a:off x="483042" y="2615979"/>
          <a:ext cx="8195871"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5706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tethoscope">
            <a:extLst>
              <a:ext uri="{FF2B5EF4-FFF2-40B4-BE49-F238E27FC236}">
                <a16:creationId xmlns:a16="http://schemas.microsoft.com/office/drawing/2014/main" id="{0C24F005-4D1C-5BCC-B0E8-5979DF2735BA}"/>
              </a:ext>
            </a:extLst>
          </p:cNvPr>
          <p:cNvPicPr>
            <a:picLocks noChangeAspect="1"/>
          </p:cNvPicPr>
          <p:nvPr/>
        </p:nvPicPr>
        <p:blipFill>
          <a:blip r:embed="rId2"/>
          <a:srcRect l="33017" r="27489" b="-2"/>
          <a:stretch>
            <a:fillRect/>
          </a:stretch>
        </p:blipFill>
        <p:spPr>
          <a:xfrm>
            <a:off x="20" y="-2"/>
            <a:ext cx="4057627"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7647" y="-1"/>
            <a:ext cx="508635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C1FFE5-33AE-5B7E-CB53-71E7A724E487}"/>
              </a:ext>
            </a:extLst>
          </p:cNvPr>
          <p:cNvSpPr>
            <a:spLocks noGrp="1"/>
          </p:cNvSpPr>
          <p:nvPr>
            <p:ph type="title"/>
          </p:nvPr>
        </p:nvSpPr>
        <p:spPr>
          <a:xfrm>
            <a:off x="4437729" y="206830"/>
            <a:ext cx="4098726" cy="1559301"/>
          </a:xfrm>
        </p:spPr>
        <p:txBody>
          <a:bodyPr>
            <a:normAutofit/>
          </a:bodyPr>
          <a:lstStyle/>
          <a:p>
            <a:r>
              <a:rPr lang="en-US" sz="3500" b="1" dirty="0"/>
              <a:t>The Clinical Persona &amp; Brand Voice</a:t>
            </a:r>
            <a:r>
              <a:rPr lang="en-US" sz="3500" dirty="0"/>
              <a:t> </a:t>
            </a:r>
          </a:p>
        </p:txBody>
      </p:sp>
      <p:sp>
        <p:nvSpPr>
          <p:cNvPr id="3" name="Content Placeholder 2">
            <a:extLst>
              <a:ext uri="{FF2B5EF4-FFF2-40B4-BE49-F238E27FC236}">
                <a16:creationId xmlns:a16="http://schemas.microsoft.com/office/drawing/2014/main" id="{18771B3C-12D7-FD7C-978E-529BC6BCE12F}"/>
              </a:ext>
            </a:extLst>
          </p:cNvPr>
          <p:cNvSpPr>
            <a:spLocks noGrp="1"/>
          </p:cNvSpPr>
          <p:nvPr>
            <p:ph idx="1"/>
          </p:nvPr>
        </p:nvSpPr>
        <p:spPr>
          <a:xfrm>
            <a:off x="4288971" y="1611085"/>
            <a:ext cx="4396242" cy="5040085"/>
          </a:xfrm>
        </p:spPr>
        <p:txBody>
          <a:bodyPr anchor="ctr">
            <a:normAutofit/>
          </a:bodyPr>
          <a:lstStyle/>
          <a:p>
            <a:pPr marL="0" indent="0">
              <a:lnSpc>
                <a:spcPct val="90000"/>
              </a:lnSpc>
              <a:buNone/>
            </a:pPr>
            <a:r>
              <a:rPr lang="en-US" sz="2000" dirty="0"/>
              <a:t>As the founder, your personal philosophy on care becomes the practice's brand.</a:t>
            </a:r>
          </a:p>
          <a:p>
            <a:pPr lvl="0">
              <a:lnSpc>
                <a:spcPct val="90000"/>
              </a:lnSpc>
            </a:pPr>
            <a:r>
              <a:rPr lang="en-US" sz="2000" b="1" dirty="0"/>
              <a:t>Define Your "Why":</a:t>
            </a:r>
            <a:r>
              <a:rPr lang="en-US" sz="2000" dirty="0"/>
              <a:t> Develop a clear, concise founder’s story. Patients in 2026 gravitate toward physicians who share their mission (e.g., "I started this practice to provide the unhurried, personalized care that corporate medicine has lost").</a:t>
            </a:r>
          </a:p>
          <a:p>
            <a:pPr lvl="0">
              <a:lnSpc>
                <a:spcPct val="90000"/>
              </a:lnSpc>
            </a:pPr>
            <a:r>
              <a:rPr lang="en-US" sz="2000" b="1" dirty="0"/>
              <a:t>Health Literacy Tone:</a:t>
            </a:r>
            <a:r>
              <a:rPr lang="en-US" sz="2000" dirty="0"/>
              <a:t> Your identity should be that of a "Trusted Translator." Use the CDC Health Literacy Guidelines to ensure your communication style—both in-person and online—is accessible and jargon-free.</a:t>
            </a:r>
          </a:p>
        </p:txBody>
      </p:sp>
    </p:spTree>
    <p:extLst>
      <p:ext uri="{BB962C8B-B14F-4D97-AF65-F5344CB8AC3E}">
        <p14:creationId xmlns:p14="http://schemas.microsoft.com/office/powerpoint/2010/main" val="1486091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583C7-963E-1F8C-A4B9-12BFDF678D69}"/>
              </a:ext>
            </a:extLst>
          </p:cNvPr>
          <p:cNvSpPr>
            <a:spLocks noGrp="1"/>
          </p:cNvSpPr>
          <p:nvPr>
            <p:ph type="title"/>
          </p:nvPr>
        </p:nvSpPr>
        <p:spPr/>
        <p:txBody>
          <a:bodyPr>
            <a:normAutofit/>
          </a:bodyPr>
          <a:lstStyle/>
          <a:p>
            <a:r>
              <a:rPr lang="en-US" sz="3600" b="1" dirty="0"/>
              <a:t>Digital Authority &amp; Thought Leadership</a:t>
            </a:r>
            <a:r>
              <a:rPr lang="en-US" sz="3600" dirty="0"/>
              <a:t> </a:t>
            </a:r>
          </a:p>
        </p:txBody>
      </p:sp>
      <p:sp>
        <p:nvSpPr>
          <p:cNvPr id="4" name="Rectangle 3" descr="Laptop">
            <a:extLst>
              <a:ext uri="{FF2B5EF4-FFF2-40B4-BE49-F238E27FC236}">
                <a16:creationId xmlns:a16="http://schemas.microsoft.com/office/drawing/2014/main" id="{80F536A8-24F9-45BB-6C3A-262AE4F09557}"/>
              </a:ext>
            </a:extLst>
          </p:cNvPr>
          <p:cNvSpPr/>
          <p:nvPr/>
        </p:nvSpPr>
        <p:spPr>
          <a:xfrm>
            <a:off x="766528" y="1417638"/>
            <a:ext cx="1444138" cy="1578051"/>
          </a:xfrm>
          <a:prstGeom prst="rect">
            <a:avLst/>
          </a:prstGeom>
          <a: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6" name="Rectangle 5" descr="User">
            <a:extLst>
              <a:ext uri="{FF2B5EF4-FFF2-40B4-BE49-F238E27FC236}">
                <a16:creationId xmlns:a16="http://schemas.microsoft.com/office/drawing/2014/main" id="{CB93BC4E-5E1A-784C-8F07-6F38E27CC09A}"/>
              </a:ext>
            </a:extLst>
          </p:cNvPr>
          <p:cNvSpPr/>
          <p:nvPr/>
        </p:nvSpPr>
        <p:spPr>
          <a:xfrm>
            <a:off x="3572345" y="1417638"/>
            <a:ext cx="1672738" cy="1578051"/>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7" name="Rectangle 6" descr="Open Book">
            <a:extLst>
              <a:ext uri="{FF2B5EF4-FFF2-40B4-BE49-F238E27FC236}">
                <a16:creationId xmlns:a16="http://schemas.microsoft.com/office/drawing/2014/main" id="{C8C4D937-8793-971E-0152-90105558F782}"/>
              </a:ext>
            </a:extLst>
          </p:cNvPr>
          <p:cNvSpPr/>
          <p:nvPr/>
        </p:nvSpPr>
        <p:spPr>
          <a:xfrm>
            <a:off x="6715608" y="1484010"/>
            <a:ext cx="1453316" cy="1445305"/>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8" name="TextBox 7">
            <a:extLst>
              <a:ext uri="{FF2B5EF4-FFF2-40B4-BE49-F238E27FC236}">
                <a16:creationId xmlns:a16="http://schemas.microsoft.com/office/drawing/2014/main" id="{6DB05DC1-DCC3-F665-DAF0-65D774272169}"/>
              </a:ext>
            </a:extLst>
          </p:cNvPr>
          <p:cNvSpPr txBox="1"/>
          <p:nvPr/>
        </p:nvSpPr>
        <p:spPr>
          <a:xfrm>
            <a:off x="3037114" y="2995690"/>
            <a:ext cx="2743200" cy="2554545"/>
          </a:xfrm>
          <a:prstGeom prst="rect">
            <a:avLst/>
          </a:prstGeom>
          <a:noFill/>
        </p:spPr>
        <p:txBody>
          <a:bodyPr wrap="square" rtlCol="0">
            <a:spAutoFit/>
          </a:bodyPr>
          <a:lstStyle/>
          <a:p>
            <a:pPr lvl="0" algn="ctr">
              <a:lnSpc>
                <a:spcPct val="100000"/>
              </a:lnSpc>
            </a:pPr>
            <a:r>
              <a:rPr lang="en-US" sz="1600" b="1" dirty="0"/>
              <a:t>Google Business Profile (GBP) Synchronization:</a:t>
            </a:r>
            <a:r>
              <a:rPr lang="en-US" sz="1600" dirty="0"/>
              <a:t> Ensure your </a:t>
            </a:r>
            <a:r>
              <a:rPr lang="en-US" sz="1600" b="1" dirty="0"/>
              <a:t>Individual Provider NPI profile</a:t>
            </a:r>
            <a:r>
              <a:rPr lang="en-US" sz="1600" dirty="0"/>
              <a:t> is distinct from, but linked to, your </a:t>
            </a:r>
            <a:r>
              <a:rPr lang="en-US" sz="1600" b="1" dirty="0"/>
              <a:t>Business NPI profile</a:t>
            </a:r>
            <a:r>
              <a:rPr lang="en-US" sz="1600" dirty="0"/>
              <a:t>. This allows you to build a personal reputation that stays with you even if the practice expands or rebrands.</a:t>
            </a:r>
          </a:p>
          <a:p>
            <a:pPr algn="ctr"/>
            <a:endParaRPr lang="en-US" sz="1600" dirty="0"/>
          </a:p>
        </p:txBody>
      </p:sp>
      <p:sp>
        <p:nvSpPr>
          <p:cNvPr id="9" name="TextBox 8">
            <a:extLst>
              <a:ext uri="{FF2B5EF4-FFF2-40B4-BE49-F238E27FC236}">
                <a16:creationId xmlns:a16="http://schemas.microsoft.com/office/drawing/2014/main" id="{DD48C2DD-E84D-071C-81CE-09535937AD10}"/>
              </a:ext>
            </a:extLst>
          </p:cNvPr>
          <p:cNvSpPr txBox="1"/>
          <p:nvPr/>
        </p:nvSpPr>
        <p:spPr>
          <a:xfrm>
            <a:off x="116997" y="2995689"/>
            <a:ext cx="2743200" cy="2062103"/>
          </a:xfrm>
          <a:prstGeom prst="rect">
            <a:avLst/>
          </a:prstGeom>
          <a:noFill/>
        </p:spPr>
        <p:txBody>
          <a:bodyPr wrap="square" rtlCol="0">
            <a:spAutoFit/>
          </a:bodyPr>
          <a:lstStyle/>
          <a:p>
            <a:pPr algn="ctr"/>
            <a:r>
              <a:rPr lang="en-US" sz="1600" dirty="0"/>
              <a:t>Unlike days of the past, in the current climate, patients often "meet" you on Google or social media before they step into your office. It is important to always consider this perspective when building your brand identity. </a:t>
            </a:r>
          </a:p>
          <a:p>
            <a:pPr algn="ctr"/>
            <a:endParaRPr lang="en-US" sz="1600" dirty="0"/>
          </a:p>
        </p:txBody>
      </p:sp>
      <p:sp>
        <p:nvSpPr>
          <p:cNvPr id="10" name="TextBox 9">
            <a:extLst>
              <a:ext uri="{FF2B5EF4-FFF2-40B4-BE49-F238E27FC236}">
                <a16:creationId xmlns:a16="http://schemas.microsoft.com/office/drawing/2014/main" id="{48AEF3E2-476F-C23B-79BC-4E76EB755B50}"/>
              </a:ext>
            </a:extLst>
          </p:cNvPr>
          <p:cNvSpPr txBox="1"/>
          <p:nvPr/>
        </p:nvSpPr>
        <p:spPr>
          <a:xfrm>
            <a:off x="6070666" y="2995689"/>
            <a:ext cx="2743200" cy="2062103"/>
          </a:xfrm>
          <a:prstGeom prst="rect">
            <a:avLst/>
          </a:prstGeom>
          <a:noFill/>
        </p:spPr>
        <p:txBody>
          <a:bodyPr wrap="square" rtlCol="0">
            <a:spAutoFit/>
          </a:bodyPr>
          <a:lstStyle/>
          <a:p>
            <a:pPr lvl="0" algn="ctr">
              <a:lnSpc>
                <a:spcPct val="100000"/>
              </a:lnSpc>
            </a:pPr>
            <a:r>
              <a:rPr lang="en-US" sz="1600" b="1" dirty="0"/>
              <a:t>Content Pillars:</a:t>
            </a:r>
            <a:r>
              <a:rPr lang="en-US" sz="1600" dirty="0"/>
              <a:t> Choose 2–3 topics where you can offer expert commentary (e.g., a cardiologist focusing on "longevity technology"). Regularly sharing insights on platforms like Doximity or LinkedIn builds peer-to-peer referral trust.</a:t>
            </a:r>
          </a:p>
        </p:txBody>
      </p:sp>
    </p:spTree>
    <p:extLst>
      <p:ext uri="{BB962C8B-B14F-4D97-AF65-F5344CB8AC3E}">
        <p14:creationId xmlns:p14="http://schemas.microsoft.com/office/powerpoint/2010/main" val="75196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242662-8CE9-2942-13AF-6080D290BAEB}"/>
              </a:ext>
            </a:extLst>
          </p:cNvPr>
          <p:cNvSpPr>
            <a:spLocks noGrp="1"/>
          </p:cNvSpPr>
          <p:nvPr>
            <p:ph type="title"/>
          </p:nvPr>
        </p:nvSpPr>
        <p:spPr>
          <a:xfrm>
            <a:off x="350041" y="586855"/>
            <a:ext cx="2401025" cy="3387497"/>
          </a:xfrm>
        </p:spPr>
        <p:txBody>
          <a:bodyPr anchor="b">
            <a:normAutofit/>
          </a:bodyPr>
          <a:lstStyle/>
          <a:p>
            <a:pPr algn="r"/>
            <a:r>
              <a:rPr lang="en-US" sz="3200" b="1">
                <a:solidFill>
                  <a:srgbClr val="FFFFFF"/>
                </a:solidFill>
              </a:rPr>
              <a:t>Professional Liability &amp; Identity Protection</a:t>
            </a:r>
            <a:r>
              <a:rPr lang="en-US" sz="3200">
                <a:solidFill>
                  <a:srgbClr val="FFFFFF"/>
                </a:solidFill>
              </a:rPr>
              <a:t> </a:t>
            </a:r>
          </a:p>
        </p:txBody>
      </p:sp>
      <p:sp>
        <p:nvSpPr>
          <p:cNvPr id="3" name="Content Placeholder 2">
            <a:extLst>
              <a:ext uri="{FF2B5EF4-FFF2-40B4-BE49-F238E27FC236}">
                <a16:creationId xmlns:a16="http://schemas.microsoft.com/office/drawing/2014/main" id="{0ECD516E-4578-F918-3234-53FB0A6AD85B}"/>
              </a:ext>
            </a:extLst>
          </p:cNvPr>
          <p:cNvSpPr>
            <a:spLocks noGrp="1"/>
          </p:cNvSpPr>
          <p:nvPr>
            <p:ph idx="1"/>
          </p:nvPr>
        </p:nvSpPr>
        <p:spPr>
          <a:xfrm>
            <a:off x="3607694" y="649480"/>
            <a:ext cx="4916510" cy="5546047"/>
          </a:xfrm>
        </p:spPr>
        <p:txBody>
          <a:bodyPr anchor="ctr">
            <a:normAutofit/>
          </a:bodyPr>
          <a:lstStyle/>
          <a:p>
            <a:pPr marL="0" indent="0">
              <a:buNone/>
            </a:pPr>
            <a:r>
              <a:rPr lang="en-US" sz="1700"/>
              <a:t>Your identity as a founder carries unique legal and financial risks.</a:t>
            </a:r>
          </a:p>
          <a:p>
            <a:pPr lvl="0"/>
            <a:r>
              <a:rPr lang="en-US" sz="1700" b="1"/>
              <a:t>The "Corporate Veil":</a:t>
            </a:r>
            <a:r>
              <a:rPr lang="en-US" sz="1700"/>
              <a:t> Ensure all business actions are strictly separated from your personal identity. Use your Employer Identification Number (EIN) for all contracts and never sign business documents in your personal capacity without an "as agent for [Practice Name]" suffix.</a:t>
            </a:r>
          </a:p>
          <a:p>
            <a:pPr lvl="0"/>
            <a:r>
              <a:rPr lang="en-US" sz="1700" b="1"/>
              <a:t>Reputation Management:</a:t>
            </a:r>
            <a:r>
              <a:rPr lang="en-US" sz="1700"/>
              <a:t> Set up Google Alerts for your name and practice name. ”Digital defamation" can harm a new practice quickly; proactive monitoring allows you to address misinformation or negative reviews via HIPAA-compliant channels immediately.</a:t>
            </a:r>
          </a:p>
          <a:p>
            <a:endParaRPr lang="en-US" sz="1700"/>
          </a:p>
        </p:txBody>
      </p:sp>
    </p:spTree>
    <p:extLst>
      <p:ext uri="{BB962C8B-B14F-4D97-AF65-F5344CB8AC3E}">
        <p14:creationId xmlns:p14="http://schemas.microsoft.com/office/powerpoint/2010/main" val="1764270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7673" y="348865"/>
            <a:ext cx="7288583" cy="1576446"/>
          </a:xfrm>
        </p:spPr>
        <p:txBody>
          <a:bodyPr anchor="ctr">
            <a:normAutofit/>
          </a:bodyPr>
          <a:lstStyle/>
          <a:p>
            <a:r>
              <a:rPr lang="en-US" sz="3500">
                <a:solidFill>
                  <a:srgbClr val="FFFFFF"/>
                </a:solidFill>
              </a:rPr>
              <a:t>The Changing Physician Landscape</a:t>
            </a:r>
          </a:p>
        </p:txBody>
      </p:sp>
      <p:graphicFrame>
        <p:nvGraphicFramePr>
          <p:cNvPr id="5" name="Content Placeholder 2">
            <a:extLst>
              <a:ext uri="{FF2B5EF4-FFF2-40B4-BE49-F238E27FC236}">
                <a16:creationId xmlns:a16="http://schemas.microsoft.com/office/drawing/2014/main" id="{CB5F83DD-E7B2-F93F-80CA-B8043B6EC561}"/>
              </a:ext>
            </a:extLst>
          </p:cNvPr>
          <p:cNvGraphicFramePr>
            <a:graphicFrameLocks noGrp="1"/>
          </p:cNvGraphicFramePr>
          <p:nvPr>
            <p:ph idx="1"/>
            <p:extLst>
              <p:ext uri="{D42A27DB-BD31-4B8C-83A1-F6EECF244321}">
                <p14:modId xmlns:p14="http://schemas.microsoft.com/office/powerpoint/2010/main" val="2562394324"/>
              </p:ext>
            </p:extLst>
          </p:nvPr>
        </p:nvGraphicFramePr>
        <p:xfrm>
          <a:off x="483042" y="2615979"/>
          <a:ext cx="8195871"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Why Private Practice Matters</a:t>
            </a:r>
          </a:p>
        </p:txBody>
      </p:sp>
      <p:graphicFrame>
        <p:nvGraphicFramePr>
          <p:cNvPr id="5" name="Content Placeholder 2">
            <a:extLst>
              <a:ext uri="{FF2B5EF4-FFF2-40B4-BE49-F238E27FC236}">
                <a16:creationId xmlns:a16="http://schemas.microsoft.com/office/drawing/2014/main" id="{9FA412AE-2299-1298-88F3-EECAB41BC02D}"/>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9858" y="1683756"/>
            <a:ext cx="2336449" cy="2396359"/>
          </a:xfrm>
        </p:spPr>
        <p:txBody>
          <a:bodyPr anchor="b">
            <a:normAutofit/>
          </a:bodyPr>
          <a:lstStyle/>
          <a:p>
            <a:pPr algn="r"/>
            <a:r>
              <a:rPr lang="en-US" sz="2500">
                <a:solidFill>
                  <a:srgbClr val="FFFFFF"/>
                </a:solidFill>
              </a:rPr>
              <a:t>Entrepreneurial Mindset</a:t>
            </a:r>
          </a:p>
        </p:txBody>
      </p:sp>
      <p:graphicFrame>
        <p:nvGraphicFramePr>
          <p:cNvPr id="5" name="Content Placeholder 2">
            <a:extLst>
              <a:ext uri="{FF2B5EF4-FFF2-40B4-BE49-F238E27FC236}">
                <a16:creationId xmlns:a16="http://schemas.microsoft.com/office/drawing/2014/main" id="{BB6B3748-A4D9-2042-5553-2957D39C762D}"/>
              </a:ext>
            </a:extLst>
          </p:cNvPr>
          <p:cNvGraphicFramePr>
            <a:graphicFrameLocks noGrp="1"/>
          </p:cNvGraphicFramePr>
          <p:nvPr>
            <p:ph idx="1"/>
            <p:extLst>
              <p:ext uri="{D42A27DB-BD31-4B8C-83A1-F6EECF244321}">
                <p14:modId xmlns:p14="http://schemas.microsoft.com/office/powerpoint/2010/main" val="329685510"/>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75</TotalTime>
  <Words>802</Words>
  <Application>Microsoft Macintosh PowerPoint</Application>
  <PresentationFormat>On-screen Show (4:3)</PresentationFormat>
  <Paragraphs>53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Physician Entrepreneur Foundations</vt:lpstr>
      <vt:lpstr> Orientation &amp; Physician Identity as Founder </vt:lpstr>
      <vt:lpstr>Leadership &amp; Culture  </vt:lpstr>
      <vt:lpstr>The Clinical Persona &amp; Brand Voice </vt:lpstr>
      <vt:lpstr>Digital Authority &amp; Thought Leadership </vt:lpstr>
      <vt:lpstr>Professional Liability &amp; Identity Protection </vt:lpstr>
      <vt:lpstr>The Changing Physician Landscape</vt:lpstr>
      <vt:lpstr>Why Private Practice Matters</vt:lpstr>
      <vt:lpstr>Entrepreneurial Mindset</vt:lpstr>
      <vt:lpstr>Strategic Planning</vt:lpstr>
      <vt:lpstr>Strategic Planning</vt:lpstr>
      <vt:lpstr>Strategic Planning Defining Your Why</vt:lpstr>
      <vt:lpstr>Practice Models and Legal Structure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Kim Hochman</cp:lastModifiedBy>
  <cp:revision>8</cp:revision>
  <dcterms:created xsi:type="dcterms:W3CDTF">2013-01-27T09:14:16Z</dcterms:created>
  <dcterms:modified xsi:type="dcterms:W3CDTF">2026-01-05T20:47:17Z</dcterms:modified>
  <cp:category/>
</cp:coreProperties>
</file>